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IBM Plex Sans" panose="020B0503050203000203" pitchFamily="34" charset="0"/>
      <p:regular r:id="rId5"/>
    </p:embeddedFont>
    <p:embeddedFont>
      <p:font typeface="IBM Plex Sans Bold" panose="020B0803050203000203" pitchFamily="34" charset="0"/>
      <p:regular r:id="rId6"/>
      <p:bold r:id="rId7"/>
    </p:embeddedFont>
    <p:embeddedFont>
      <p:font typeface="Poppins" pitchFamily="2" charset="77"/>
      <p:regular r:id="rId8"/>
      <p:bold r:id="rId9"/>
      <p:italic r:id="rId10"/>
      <p:boldItalic r:id="rId11"/>
    </p:embeddedFont>
    <p:embeddedFont>
      <p:font typeface="TT Commons Pro" panose="020B0103030102020204" pitchFamily="34" charset="77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80" d="100"/>
          <a:sy n="80" d="100"/>
        </p:scale>
        <p:origin x="8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BE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574872" y="1171575"/>
            <a:ext cx="212673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>
            <a:off x="522514" y="8929688"/>
            <a:ext cx="212673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6964420" y="8047875"/>
            <a:ext cx="4359160" cy="5178268"/>
          </a:xfrm>
          <a:custGeom>
            <a:avLst/>
            <a:gdLst/>
            <a:ahLst/>
            <a:cxnLst/>
            <a:rect l="l" t="t" r="r" b="b"/>
            <a:pathLst>
              <a:path w="4359160" h="5178268">
                <a:moveTo>
                  <a:pt x="0" y="0"/>
                </a:moveTo>
                <a:lnTo>
                  <a:pt x="4359160" y="0"/>
                </a:lnTo>
                <a:lnTo>
                  <a:pt x="4359160" y="5178268"/>
                </a:lnTo>
                <a:lnTo>
                  <a:pt x="0" y="51782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15913966" y="981075"/>
            <a:ext cx="1606749" cy="652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6"/>
              </a:lnSpc>
            </a:pPr>
            <a:r>
              <a:rPr lang="en-US" sz="1800" spc="95">
                <a:solidFill>
                  <a:srgbClr val="1C1E1D"/>
                </a:solidFill>
                <a:latin typeface="IBM Plex Sans"/>
                <a:ea typeface="IBM Plex Sans"/>
                <a:cs typeface="IBM Plex Sans"/>
                <a:sym typeface="IBM Plex Sans"/>
              </a:rPr>
              <a:t>JANVIER 2026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90685" y="8408099"/>
            <a:ext cx="3735229" cy="986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6"/>
              </a:lnSpc>
            </a:pPr>
            <a:r>
              <a:rPr lang="en-US" sz="1800" b="1" spc="95">
                <a:solidFill>
                  <a:srgbClr val="1C1E1D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JOËLLE DUSSAULT</a:t>
            </a:r>
          </a:p>
          <a:p>
            <a:pPr algn="l">
              <a:lnSpc>
                <a:spcPts val="2646"/>
              </a:lnSpc>
            </a:pPr>
            <a:r>
              <a:rPr lang="en-US" sz="1800" b="1" spc="95">
                <a:solidFill>
                  <a:srgbClr val="1C1E1D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PROFESSEURE, UQTR</a:t>
            </a:r>
          </a:p>
          <a:p>
            <a:pPr algn="l">
              <a:lnSpc>
                <a:spcPts val="2646"/>
              </a:lnSpc>
            </a:pPr>
            <a:r>
              <a:rPr lang="en-US" sz="1800" b="1" spc="95">
                <a:solidFill>
                  <a:srgbClr val="1C1E1D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JOELLE.DUSSAULT@UQTR.CA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65233" y="2477861"/>
            <a:ext cx="13036369" cy="4962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0"/>
              </a:lnSpc>
            </a:pPr>
            <a:r>
              <a:rPr lang="en-US" sz="9000" spc="270">
                <a:solidFill>
                  <a:srgbClr val="000000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Contrôler et réprimer la défense de droits.</a:t>
            </a:r>
          </a:p>
          <a:p>
            <a:pPr algn="ctr">
              <a:lnSpc>
                <a:spcPts val="7650"/>
              </a:lnSpc>
            </a:pPr>
            <a:endParaRPr lang="en-US" sz="9000" spc="270">
              <a:solidFill>
                <a:srgbClr val="000000"/>
              </a:solidFill>
              <a:latin typeface="TT Commons Pro"/>
              <a:ea typeface="TT Commons Pro"/>
              <a:cs typeface="TT Commons Pro"/>
              <a:sym typeface="TT Commons Pro"/>
            </a:endParaRPr>
          </a:p>
          <a:p>
            <a:pPr algn="ctr">
              <a:lnSpc>
                <a:spcPts val="7650"/>
              </a:lnSpc>
            </a:pPr>
            <a:r>
              <a:rPr lang="en-US" sz="9000" spc="270">
                <a:solidFill>
                  <a:srgbClr val="000000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Attaques autoritaires, riposte communautaire!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B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05301" y="2254274"/>
            <a:ext cx="16057940" cy="6737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6"/>
              </a:lnSpc>
            </a:pPr>
            <a:r>
              <a:rPr lang="en-US" sz="3900" dirty="0">
                <a:solidFill>
                  <a:srgbClr val="000000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LA RÉPRESSION EN GÉNÉRAL : </a:t>
            </a:r>
          </a:p>
          <a:p>
            <a:pPr marL="842094" lvl="1" indent="-421047" algn="l">
              <a:lnSpc>
                <a:spcPts val="4836"/>
              </a:lnSpc>
              <a:buFont typeface="Arial"/>
              <a:buChar char="•"/>
            </a:pPr>
            <a:r>
              <a:rPr lang="en-US" sz="3900" dirty="0">
                <a:solidFill>
                  <a:srgbClr val="000000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PRÉVENIR</a:t>
            </a:r>
          </a:p>
          <a:p>
            <a:pPr marL="842094" lvl="1" indent="-421047" algn="l">
              <a:lnSpc>
                <a:spcPts val="4836"/>
              </a:lnSpc>
              <a:buFont typeface="Arial"/>
              <a:buChar char="•"/>
            </a:pPr>
            <a:r>
              <a:rPr lang="en-US" sz="3900" dirty="0">
                <a:solidFill>
                  <a:srgbClr val="000000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CONTRÔLER</a:t>
            </a:r>
          </a:p>
          <a:p>
            <a:pPr marL="842094" lvl="1" indent="-421047" algn="l">
              <a:lnSpc>
                <a:spcPts val="4836"/>
              </a:lnSpc>
              <a:buFont typeface="Arial"/>
              <a:buChar char="•"/>
            </a:pPr>
            <a:r>
              <a:rPr lang="en-US" sz="3900" dirty="0">
                <a:solidFill>
                  <a:srgbClr val="000000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EMPÊCHER </a:t>
            </a:r>
          </a:p>
          <a:p>
            <a:pPr algn="l">
              <a:lnSpc>
                <a:spcPts val="4836"/>
              </a:lnSpc>
            </a:pPr>
            <a:endParaRPr lang="en-US" sz="3900" dirty="0">
              <a:solidFill>
                <a:srgbClr val="000000"/>
              </a:solidFill>
              <a:latin typeface="TT Commons Pro"/>
              <a:ea typeface="TT Commons Pro"/>
              <a:cs typeface="TT Commons Pro"/>
              <a:sym typeface="TT Commons Pro"/>
            </a:endParaRPr>
          </a:p>
          <a:p>
            <a:pPr algn="l">
              <a:lnSpc>
                <a:spcPts val="4836"/>
              </a:lnSpc>
            </a:pPr>
            <a:r>
              <a:rPr lang="en-US" sz="3900" dirty="0">
                <a:solidFill>
                  <a:srgbClr val="000000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(IN)FORMALITÉ:</a:t>
            </a:r>
          </a:p>
          <a:p>
            <a:pPr algn="l">
              <a:lnSpc>
                <a:spcPts val="4836"/>
              </a:lnSpc>
            </a:pPr>
            <a:r>
              <a:rPr lang="en-US" sz="3900" dirty="0">
                <a:solidFill>
                  <a:srgbClr val="000000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ACTION QUI RELÈVE DE DIRECTIVES OFFICIELLES.</a:t>
            </a:r>
          </a:p>
          <a:p>
            <a:pPr algn="l">
              <a:lnSpc>
                <a:spcPts val="4836"/>
              </a:lnSpc>
            </a:pPr>
            <a:endParaRPr lang="en-US" sz="3900" dirty="0">
              <a:solidFill>
                <a:srgbClr val="000000"/>
              </a:solidFill>
              <a:latin typeface="TT Commons Pro"/>
              <a:ea typeface="TT Commons Pro"/>
              <a:cs typeface="TT Commons Pro"/>
              <a:sym typeface="TT Commons Pro"/>
            </a:endParaRPr>
          </a:p>
          <a:p>
            <a:pPr algn="l">
              <a:lnSpc>
                <a:spcPts val="4836"/>
              </a:lnSpc>
            </a:pPr>
            <a:r>
              <a:rPr lang="en-US" sz="3900" dirty="0">
                <a:solidFill>
                  <a:srgbClr val="000000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(IN)DIRECT:</a:t>
            </a:r>
          </a:p>
          <a:p>
            <a:pPr algn="l">
              <a:lnSpc>
                <a:spcPts val="4836"/>
              </a:lnSpc>
            </a:pPr>
            <a:r>
              <a:rPr lang="en-US" sz="3900" dirty="0">
                <a:solidFill>
                  <a:srgbClr val="000000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LA MESURE DE CONTRÔLE VISE CLAIREMENT L’ACTION OU LE GROUPE.</a:t>
            </a:r>
          </a:p>
          <a:p>
            <a:pPr algn="l">
              <a:lnSpc>
                <a:spcPts val="4836"/>
              </a:lnSpc>
            </a:pPr>
            <a:r>
              <a:rPr lang="en-US" sz="3900" dirty="0">
                <a:solidFill>
                  <a:srgbClr val="000000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 </a:t>
            </a:r>
          </a:p>
        </p:txBody>
      </p:sp>
      <p:sp>
        <p:nvSpPr>
          <p:cNvPr id="3" name="AutoShape 3"/>
          <p:cNvSpPr/>
          <p:nvPr/>
        </p:nvSpPr>
        <p:spPr>
          <a:xfrm>
            <a:off x="13574872" y="1171575"/>
            <a:ext cx="212673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15913966" y="981075"/>
            <a:ext cx="1606749" cy="652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6"/>
              </a:lnSpc>
            </a:pPr>
            <a:r>
              <a:rPr lang="en-US" sz="1800" spc="95">
                <a:solidFill>
                  <a:srgbClr val="1C1E1D"/>
                </a:solidFill>
                <a:latin typeface="IBM Plex Sans"/>
                <a:ea typeface="IBM Plex Sans"/>
                <a:cs typeface="IBM Plex Sans"/>
                <a:sym typeface="IBM Plex Sans"/>
              </a:rPr>
              <a:t>MEPACQ 2026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480543" y="9614113"/>
            <a:ext cx="5564029" cy="652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6"/>
              </a:lnSpc>
            </a:pPr>
            <a:r>
              <a:rPr lang="en-US" sz="1800" spc="95" dirty="0">
                <a:solidFill>
                  <a:srgbClr val="1C1E1D"/>
                </a:solidFill>
                <a:latin typeface="IBM Plex Sans"/>
                <a:ea typeface="IBM Plex Sans"/>
                <a:cs typeface="IBM Plex Sans"/>
                <a:sym typeface="IBM Plex Sans"/>
              </a:rPr>
              <a:t>JOËLLE DUSSAULT - JOELLE.DUSSAULT@UQTR.CA</a:t>
            </a:r>
          </a:p>
        </p:txBody>
      </p:sp>
      <p:sp>
        <p:nvSpPr>
          <p:cNvPr id="6" name="AutoShape 6"/>
          <p:cNvSpPr/>
          <p:nvPr/>
        </p:nvSpPr>
        <p:spPr>
          <a:xfrm>
            <a:off x="972803" y="9928628"/>
            <a:ext cx="212673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905301" y="942975"/>
            <a:ext cx="4690074" cy="550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56"/>
              </a:lnSpc>
              <a:spcBef>
                <a:spcPct val="0"/>
              </a:spcBef>
            </a:pPr>
            <a:r>
              <a:rPr lang="en-US" sz="3099" b="1" spc="164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QUELQUES TERMES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528447"/>
            <a:ext cx="11072674" cy="500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5"/>
              </a:lnSpc>
            </a:pPr>
            <a:r>
              <a:rPr lang="en-US" sz="3099" b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EXTRAIT D’ENTRETIEN - DUSSAULT ET DUFOUR, 2023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40723" y="1417864"/>
            <a:ext cx="17406554" cy="8569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Yolanda</a:t>
            </a:r>
          </a:p>
          <a:p>
            <a:pPr algn="l">
              <a:lnSpc>
                <a:spcPts val="3999"/>
              </a:lnSpc>
            </a:pP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On a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essayé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d’occuper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un bureau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d’élu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La police montée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était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dehors et les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policiers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à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l’intérieur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nous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ont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coincés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dans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l’ascenseur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Ils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nous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ont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poussés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avec beaucoup de force.</a:t>
            </a:r>
          </a:p>
          <a:p>
            <a:pPr algn="l">
              <a:lnSpc>
                <a:spcPts val="3999"/>
              </a:lnSpc>
            </a:pPr>
            <a:endParaRPr lang="en-US" sz="24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999"/>
              </a:lnSpc>
            </a:pP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Simon</a:t>
            </a:r>
          </a:p>
          <a:p>
            <a:pPr algn="l">
              <a:lnSpc>
                <a:spcPts val="3999"/>
              </a:lnSpc>
            </a:pP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Poussés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coups de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matraque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puis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au final on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n’a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jamais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été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écoutés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c’est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ça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qui est terrible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là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-dedans. On ne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croit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plus au fait de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rencontrer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les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politiciens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Deux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ans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avant on a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rencontré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une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autre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élue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Elle nous a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écouté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sur le moment,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mais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quelques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mois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après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elle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 coupé dans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l’aide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sociale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…</a:t>
            </a:r>
          </a:p>
          <a:p>
            <a:pPr algn="l">
              <a:lnSpc>
                <a:spcPts val="3999"/>
              </a:lnSpc>
            </a:pPr>
            <a:endParaRPr lang="en-US" sz="24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999"/>
              </a:lnSpc>
            </a:pP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Yolanda</a:t>
            </a:r>
          </a:p>
          <a:p>
            <a:pPr algn="l">
              <a:lnSpc>
                <a:spcPts val="3999"/>
              </a:lnSpc>
            </a:pP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Qu’est-ce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qu’il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nous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reste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alors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pour nous faire entendre par les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politiciens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? Nos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membres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sont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des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personnes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âgées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il y a des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capacités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qu’on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n’a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plus et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notre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groupe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de toute façon, est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pacifique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C’est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un message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qu’on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veut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livrer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Le fait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qu’on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défende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nos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droits,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c’est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ça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le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problème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On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devrait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rester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regarder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endurer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accepter et ne rien faire. Comment on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peut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vivre dans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une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société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où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on ne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peut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rien faire ? En militant, je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pensais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pouvoir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m’exprimer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mais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chaque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fois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que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je le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fais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on me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réprime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Ce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n’est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pas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seulement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physique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comme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violence, </a:t>
            </a:r>
            <a:r>
              <a:rPr lang="en-US" sz="249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c’est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mental.» </a:t>
            </a:r>
          </a:p>
          <a:p>
            <a:pPr algn="l">
              <a:lnSpc>
                <a:spcPts val="3999"/>
              </a:lnSpc>
            </a:pPr>
            <a:endParaRPr lang="en-US" sz="249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4478000" y="768547"/>
            <a:ext cx="212673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16844991" y="556581"/>
            <a:ext cx="986106" cy="652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46"/>
              </a:lnSpc>
            </a:pPr>
            <a:r>
              <a:rPr lang="en-US" sz="1800" spc="95" dirty="0">
                <a:solidFill>
                  <a:srgbClr val="1C1E1D"/>
                </a:solidFill>
                <a:latin typeface="IBM Plex Sans"/>
                <a:ea typeface="IBM Plex Sans"/>
                <a:cs typeface="IBM Plex Sans"/>
                <a:sym typeface="IBM Plex Sans"/>
              </a:rPr>
              <a:t>MÉPACQ 2026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5EB62EAF-DD82-5DDF-91A3-B5A3DCDB9685}"/>
              </a:ext>
            </a:extLst>
          </p:cNvPr>
          <p:cNvSpPr txBox="1"/>
          <p:nvPr/>
        </p:nvSpPr>
        <p:spPr>
          <a:xfrm>
            <a:off x="14377440" y="9334537"/>
            <a:ext cx="3453657" cy="6526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646"/>
              </a:lnSpc>
            </a:pPr>
            <a:r>
              <a:rPr lang="en-US" sz="1800" spc="95" dirty="0">
                <a:solidFill>
                  <a:srgbClr val="1C1E1D"/>
                </a:solidFill>
                <a:latin typeface="IBM Plex Sans"/>
                <a:ea typeface="IBM Plex Sans"/>
                <a:cs typeface="IBM Plex Sans"/>
                <a:sym typeface="IBM Plex Sans"/>
              </a:rPr>
              <a:t>JOËLLE DUSSAULT - JOELLE.DUSSAULT@UQTR.CA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313</Words>
  <Application>Microsoft Macintosh PowerPoint</Application>
  <PresentationFormat>Personnalisé</PresentationFormat>
  <Paragraphs>32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Poppins</vt:lpstr>
      <vt:lpstr>Calibri</vt:lpstr>
      <vt:lpstr>IBM Plex Sans Bold</vt:lpstr>
      <vt:lpstr>IBM Plex Sans</vt:lpstr>
      <vt:lpstr>TT Commons Pro</vt:lpstr>
      <vt:lpstr>Office Theme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Contrôler et réprimer la défense de droits.</dc:title>
  <cp:lastModifiedBy>Dussault, Joëlle</cp:lastModifiedBy>
  <cp:revision>2</cp:revision>
  <dcterms:created xsi:type="dcterms:W3CDTF">2006-08-16T00:00:00Z</dcterms:created>
  <dcterms:modified xsi:type="dcterms:W3CDTF">2026-01-20T15:15:50Z</dcterms:modified>
  <dc:identifier>DAG-9vIAig4</dc:identifier>
</cp:coreProperties>
</file>