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8" r:id="rId2"/>
    <p:sldId id="259" r:id="rId3"/>
    <p:sldId id="281" r:id="rId4"/>
    <p:sldId id="260" r:id="rId5"/>
    <p:sldId id="279" r:id="rId6"/>
    <p:sldId id="280" r:id="rId7"/>
    <p:sldId id="267" r:id="rId8"/>
    <p:sldId id="261" r:id="rId9"/>
    <p:sldId id="262" r:id="rId10"/>
    <p:sldId id="264" r:id="rId11"/>
    <p:sldId id="265" r:id="rId12"/>
    <p:sldId id="268" r:id="rId13"/>
    <p:sldId id="256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8288000" cy="10287000"/>
  <p:notesSz cx="6858000" cy="9144000"/>
  <p:embeddedFontLst>
    <p:embeddedFont>
      <p:font typeface="Aileron" pitchFamily="2" charset="77"/>
      <p:regular r:id="rId24"/>
    </p:embeddedFont>
    <p:embeddedFont>
      <p:font typeface="Aileron Bold" pitchFamily="2" charset="77"/>
      <p:regular r:id="rId25"/>
      <p:bold r:id="rId26"/>
    </p:embeddedFont>
    <p:embeddedFont>
      <p:font typeface="Aileron Italics" pitchFamily="2" charset="77"/>
      <p:regular r:id="rId27"/>
      <p:italic r:id="rId28"/>
    </p:embeddedFont>
    <p:embeddedFont>
      <p:font typeface="Louisville II" panose="02000803000000000000" pitchFamily="2" charset="0"/>
      <p:regular r:id="rId29"/>
      <p:bold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4659" autoAdjust="0"/>
  </p:normalViewPr>
  <p:slideViewPr>
    <p:cSldViewPr>
      <p:cViewPr>
        <p:scale>
          <a:sx n="78" d="100"/>
          <a:sy n="78" d="100"/>
        </p:scale>
        <p:origin x="360" y="-2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0.svg"/><Relationship Id="rId7" Type="http://schemas.openxmlformats.org/officeDocument/2006/relationships/image" Target="../media/image26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13221" y="-310879"/>
            <a:ext cx="5343563" cy="10908759"/>
          </a:xfrm>
          <a:prstGeom prst="rect">
            <a:avLst/>
          </a:prstGeom>
          <a:solidFill>
            <a:srgbClr val="B41C1C"/>
          </a:solid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 rot="7435490">
            <a:off x="3479756" y="-6624926"/>
            <a:ext cx="17649871" cy="15307252"/>
          </a:xfrm>
          <a:custGeom>
            <a:avLst/>
            <a:gdLst/>
            <a:ahLst/>
            <a:cxnLst/>
            <a:rect l="l" t="t" r="r" b="b"/>
            <a:pathLst>
              <a:path w="17649871" h="15307252">
                <a:moveTo>
                  <a:pt x="0" y="0"/>
                </a:moveTo>
                <a:lnTo>
                  <a:pt x="17649871" y="0"/>
                </a:lnTo>
                <a:lnTo>
                  <a:pt x="17649871" y="15307252"/>
                </a:lnTo>
                <a:lnTo>
                  <a:pt x="0" y="153072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241349" y="5337128"/>
            <a:ext cx="6326227" cy="4773426"/>
          </a:xfrm>
          <a:custGeom>
            <a:avLst/>
            <a:gdLst/>
            <a:ahLst/>
            <a:cxnLst/>
            <a:rect l="l" t="t" r="r" b="b"/>
            <a:pathLst>
              <a:path w="6326227" h="4773426">
                <a:moveTo>
                  <a:pt x="0" y="0"/>
                </a:moveTo>
                <a:lnTo>
                  <a:pt x="6326227" y="0"/>
                </a:lnTo>
                <a:lnTo>
                  <a:pt x="6326227" y="4773427"/>
                </a:lnTo>
                <a:lnTo>
                  <a:pt x="0" y="47734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TextBox 5"/>
          <p:cNvSpPr txBox="1"/>
          <p:nvPr/>
        </p:nvSpPr>
        <p:spPr>
          <a:xfrm>
            <a:off x="5681833" y="2653061"/>
            <a:ext cx="11233402" cy="3933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669"/>
              </a:lnSpc>
            </a:pPr>
            <a:r>
              <a:rPr lang="en-US" sz="12950" spc="142" dirty="0">
                <a:solidFill>
                  <a:srgbClr val="FFFFFF"/>
                </a:solidFill>
                <a:latin typeface="Louisville II"/>
                <a:ea typeface="Louisville II"/>
                <a:cs typeface="Louisville II"/>
                <a:sym typeface="Louisville II"/>
              </a:rPr>
              <a:t>LOGEMENT</a:t>
            </a:r>
          </a:p>
          <a:p>
            <a:pPr algn="ctr">
              <a:lnSpc>
                <a:spcPts val="15669"/>
              </a:lnSpc>
            </a:pPr>
            <a:r>
              <a:rPr lang="en-US" sz="12950" spc="142" dirty="0" err="1">
                <a:solidFill>
                  <a:srgbClr val="FFFFFF"/>
                </a:solidFill>
                <a:latin typeface="Louisville II"/>
                <a:ea typeface="Louisville II"/>
                <a:cs typeface="Louisville II"/>
                <a:sym typeface="Louisville II"/>
              </a:rPr>
              <a:t>c’EST</a:t>
            </a:r>
            <a:r>
              <a:rPr lang="en-US" sz="12950" spc="142" dirty="0">
                <a:solidFill>
                  <a:srgbClr val="FFFFFF"/>
                </a:solidFill>
                <a:latin typeface="Louisville II"/>
                <a:ea typeface="Louisville II"/>
                <a:cs typeface="Louisville II"/>
                <a:sym typeface="Louisville II"/>
              </a:rPr>
              <a:t> LA CRISE...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2564094">
            <a:off x="7870450" y="6428620"/>
            <a:ext cx="12746470" cy="4542004"/>
          </a:xfrm>
          <a:prstGeom prst="rect">
            <a:avLst/>
          </a:prstGeom>
          <a:solidFill>
            <a:srgbClr val="8307B4"/>
          </a:solidFill>
        </p:spPr>
        <p:txBody>
          <a:bodyPr/>
          <a:lstStyle/>
          <a:p>
            <a:endParaRPr lang="fr-FR"/>
          </a:p>
        </p:txBody>
      </p:sp>
      <p:sp>
        <p:nvSpPr>
          <p:cNvPr id="3" name="AutoShape 3"/>
          <p:cNvSpPr/>
          <p:nvPr/>
        </p:nvSpPr>
        <p:spPr>
          <a:xfrm>
            <a:off x="15014775" y="-310879"/>
            <a:ext cx="3635034" cy="10908759"/>
          </a:xfrm>
          <a:prstGeom prst="rect">
            <a:avLst/>
          </a:prstGeom>
          <a:solidFill>
            <a:srgbClr val="D92091"/>
          </a:solidFill>
        </p:spPr>
        <p:txBody>
          <a:bodyPr/>
          <a:lstStyle/>
          <a:p>
            <a:endParaRPr lang="fr-FR"/>
          </a:p>
        </p:txBody>
      </p:sp>
      <p:sp>
        <p:nvSpPr>
          <p:cNvPr id="4" name="AutoShape 4"/>
          <p:cNvSpPr/>
          <p:nvPr/>
        </p:nvSpPr>
        <p:spPr>
          <a:xfrm rot="158354">
            <a:off x="-410947" y="-501391"/>
            <a:ext cx="19011619" cy="2572193"/>
          </a:xfrm>
          <a:prstGeom prst="rect">
            <a:avLst/>
          </a:prstGeom>
          <a:solidFill>
            <a:srgbClr val="FC7C16"/>
          </a:solidFill>
        </p:spPr>
        <p:txBody>
          <a:bodyPr/>
          <a:lstStyle/>
          <a:p>
            <a:endParaRPr lang="fr-FR"/>
          </a:p>
        </p:txBody>
      </p:sp>
      <p:sp>
        <p:nvSpPr>
          <p:cNvPr id="5" name="AutoShape 5"/>
          <p:cNvSpPr/>
          <p:nvPr/>
        </p:nvSpPr>
        <p:spPr>
          <a:xfrm rot="296475">
            <a:off x="-173616" y="10002296"/>
            <a:ext cx="14900498" cy="2871276"/>
          </a:xfrm>
          <a:prstGeom prst="rect">
            <a:avLst/>
          </a:prstGeom>
          <a:solidFill>
            <a:srgbClr val="78D3D8"/>
          </a:solidFill>
        </p:spPr>
        <p:txBody>
          <a:bodyPr/>
          <a:lstStyle/>
          <a:p>
            <a:endParaRPr lang="fr-FR"/>
          </a:p>
        </p:txBody>
      </p:sp>
      <p:sp>
        <p:nvSpPr>
          <p:cNvPr id="6" name="TextBox 6"/>
          <p:cNvSpPr txBox="1"/>
          <p:nvPr/>
        </p:nvSpPr>
        <p:spPr>
          <a:xfrm>
            <a:off x="761869" y="450658"/>
            <a:ext cx="16665987" cy="1318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33"/>
              </a:lnSpc>
            </a:pPr>
            <a:r>
              <a:rPr lang="en-US" sz="9739" spc="-379">
                <a:solidFill>
                  <a:srgbClr val="FFFFFF"/>
                </a:solidFill>
                <a:latin typeface="Louisville II"/>
                <a:ea typeface="Louisville II"/>
                <a:cs typeface="Louisville II"/>
                <a:sym typeface="Louisville II"/>
              </a:rPr>
              <a:t>La clé, c’est le logement social!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4675" y="4699805"/>
            <a:ext cx="11432175" cy="68593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016"/>
              </a:lnSpc>
            </a:pPr>
            <a:r>
              <a:rPr lang="en-US" sz="4297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Le </a:t>
            </a:r>
            <a:r>
              <a:rPr lang="en-US" sz="4297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logement</a:t>
            </a:r>
            <a:r>
              <a:rPr lang="en-US" sz="4297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social </a:t>
            </a:r>
            <a:r>
              <a:rPr lang="en-US" sz="4297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permet</a:t>
            </a:r>
            <a:r>
              <a:rPr lang="en-US" sz="4297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:</a:t>
            </a:r>
          </a:p>
          <a:p>
            <a:pPr marL="1028700" lvl="1" indent="-571500">
              <a:lnSpc>
                <a:spcPts val="6016"/>
              </a:lnSpc>
              <a:buFont typeface="Arial" panose="020B0604020202020204" pitchFamily="34" charset="0"/>
              <a:buChar char="•"/>
            </a:pPr>
            <a:r>
              <a:rPr lang="en-US" sz="4297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d’offrir</a:t>
            </a:r>
            <a:r>
              <a:rPr lang="en-US" sz="4297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4297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une</a:t>
            </a:r>
            <a:r>
              <a:rPr lang="en-US" sz="4297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alternative aux </a:t>
            </a:r>
            <a:r>
              <a:rPr lang="en-US" sz="4297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logements</a:t>
            </a:r>
            <a:r>
              <a:rPr lang="en-US" sz="4297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4297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privés</a:t>
            </a:r>
            <a:r>
              <a:rPr lang="en-US" sz="4297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trop CHERS! </a:t>
            </a:r>
          </a:p>
          <a:p>
            <a:pPr marL="1028700" lvl="1" indent="-571500">
              <a:lnSpc>
                <a:spcPts val="6016"/>
              </a:lnSpc>
              <a:buFont typeface="Arial" panose="020B0604020202020204" pitchFamily="34" charset="0"/>
              <a:buChar char="•"/>
            </a:pPr>
            <a:r>
              <a:rPr lang="en-US" sz="4297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De </a:t>
            </a:r>
            <a:r>
              <a:rPr lang="en-US" sz="4297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renforcer</a:t>
            </a:r>
            <a:r>
              <a:rPr lang="en-US" sz="4297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le FILET SOCIAL!</a:t>
            </a:r>
          </a:p>
          <a:p>
            <a:pPr marL="927841" lvl="1" indent="-463921" algn="l">
              <a:lnSpc>
                <a:spcPts val="6016"/>
              </a:lnSpc>
              <a:buFont typeface="Arial"/>
              <a:buChar char="•"/>
            </a:pPr>
            <a:r>
              <a:rPr lang="en-US" sz="4297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de </a:t>
            </a:r>
            <a:r>
              <a:rPr lang="en-US" sz="4297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freiner</a:t>
            </a:r>
            <a:r>
              <a:rPr lang="en-US" sz="4297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la </a:t>
            </a:r>
            <a:r>
              <a:rPr lang="en-US" sz="4297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hausse</a:t>
            </a:r>
            <a:r>
              <a:rPr lang="en-US" sz="4297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du </a:t>
            </a:r>
            <a:r>
              <a:rPr lang="en-US" sz="4297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loyer</a:t>
            </a:r>
            <a:r>
              <a:rPr lang="en-US" sz="4297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4297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moyen</a:t>
            </a:r>
            <a:r>
              <a:rPr lang="en-US" sz="4297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; </a:t>
            </a:r>
          </a:p>
          <a:p>
            <a:pPr marL="927841" lvl="1" indent="-463921" algn="l">
              <a:lnSpc>
                <a:spcPts val="6016"/>
              </a:lnSpc>
              <a:buFont typeface="Arial"/>
              <a:buChar char="•"/>
            </a:pPr>
            <a:r>
              <a:rPr lang="en-US" sz="4297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de </a:t>
            </a:r>
            <a:r>
              <a:rPr lang="en-US" sz="4297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lutter</a:t>
            </a:r>
            <a:r>
              <a:rPr lang="en-US" sz="4297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4297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contre</a:t>
            </a:r>
            <a:r>
              <a:rPr lang="en-US" sz="4297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la </a:t>
            </a:r>
            <a:r>
              <a:rPr lang="en-US" sz="4297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pauvreté</a:t>
            </a:r>
            <a:r>
              <a:rPr lang="en-US" sz="4297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et </a:t>
            </a:r>
            <a:r>
              <a:rPr lang="en-US" sz="4297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l’itinérance</a:t>
            </a:r>
            <a:r>
              <a:rPr lang="en-US" sz="4297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; </a:t>
            </a:r>
          </a:p>
          <a:p>
            <a:pPr marL="927841" lvl="1" indent="-463921" algn="l">
              <a:lnSpc>
                <a:spcPts val="6016"/>
              </a:lnSpc>
              <a:buFont typeface="Arial"/>
              <a:buChar char="•"/>
            </a:pPr>
            <a:r>
              <a:rPr lang="en-US" sz="4297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de </a:t>
            </a:r>
            <a:r>
              <a:rPr lang="en-US" sz="4297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stimuler</a:t>
            </a:r>
            <a:r>
              <a:rPr lang="en-US" sz="4297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4297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l’économie</a:t>
            </a:r>
            <a:r>
              <a:rPr lang="en-US" sz="4297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locale;</a:t>
            </a:r>
          </a:p>
          <a:p>
            <a:pPr marL="927841" lvl="1" indent="-463921" algn="l">
              <a:lnSpc>
                <a:spcPts val="6016"/>
              </a:lnSpc>
              <a:buFont typeface="Arial"/>
              <a:buChar char="•"/>
            </a:pPr>
            <a:r>
              <a:rPr lang="en-US" sz="4297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d’agir</a:t>
            </a:r>
            <a:r>
              <a:rPr lang="en-US" sz="4297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4297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comme</a:t>
            </a:r>
            <a:r>
              <a:rPr lang="en-US" sz="4297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4297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rempart</a:t>
            </a:r>
            <a:r>
              <a:rPr lang="en-US" sz="4297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face aux crises</a:t>
            </a:r>
          </a:p>
          <a:p>
            <a:pPr algn="l">
              <a:lnSpc>
                <a:spcPts val="6016"/>
              </a:lnSpc>
            </a:pPr>
            <a:endParaRPr lang="en-US" sz="4297" dirty="0">
              <a:solidFill>
                <a:srgbClr val="000000"/>
              </a:solidFill>
              <a:latin typeface="Aileron"/>
              <a:ea typeface="Aileron"/>
              <a:cs typeface="Aileron"/>
              <a:sym typeface="Aileron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24676" y="2735692"/>
            <a:ext cx="11800125" cy="185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28"/>
              </a:lnSpc>
            </a:pPr>
            <a:r>
              <a:rPr lang="en-US" sz="6139" spc="67" dirty="0">
                <a:solidFill>
                  <a:srgbClr val="000000"/>
                </a:solidFill>
                <a:latin typeface="Louisville II"/>
                <a:ea typeface="Louisville II"/>
                <a:cs typeface="Louisville II"/>
                <a:sym typeface="Louisville II"/>
              </a:rPr>
              <a:t>un </a:t>
            </a:r>
            <a:r>
              <a:rPr lang="en-US" sz="6139" spc="67" dirty="0" err="1">
                <a:solidFill>
                  <a:srgbClr val="000000"/>
                </a:solidFill>
                <a:latin typeface="Louisville II"/>
                <a:ea typeface="Louisville II"/>
                <a:cs typeface="Louisville II"/>
                <a:sym typeface="Louisville II"/>
              </a:rPr>
              <a:t>investissement</a:t>
            </a:r>
            <a:r>
              <a:rPr lang="en-US" sz="6139" spc="67" dirty="0">
                <a:solidFill>
                  <a:srgbClr val="000000"/>
                </a:solidFill>
                <a:latin typeface="Louisville II"/>
                <a:ea typeface="Louisville II"/>
                <a:cs typeface="Louisville II"/>
                <a:sym typeface="Louisville II"/>
              </a:rPr>
              <a:t> pour la société… pas </a:t>
            </a:r>
            <a:r>
              <a:rPr lang="en-US" sz="6139" spc="67" dirty="0" err="1">
                <a:solidFill>
                  <a:srgbClr val="000000"/>
                </a:solidFill>
                <a:latin typeface="Louisville II"/>
                <a:ea typeface="Louisville II"/>
                <a:cs typeface="Louisville II"/>
                <a:sym typeface="Louisville II"/>
              </a:rPr>
              <a:t>une</a:t>
            </a:r>
            <a:r>
              <a:rPr lang="en-US" sz="6139" spc="67" dirty="0">
                <a:solidFill>
                  <a:srgbClr val="000000"/>
                </a:solidFill>
                <a:latin typeface="Louisville II"/>
                <a:ea typeface="Louisville II"/>
                <a:cs typeface="Louisville II"/>
                <a:sym typeface="Louisville II"/>
              </a:rPr>
              <a:t> </a:t>
            </a:r>
            <a:r>
              <a:rPr lang="en-US" sz="6139" spc="67" dirty="0" err="1">
                <a:solidFill>
                  <a:srgbClr val="000000"/>
                </a:solidFill>
                <a:latin typeface="Louisville II"/>
                <a:ea typeface="Louisville II"/>
                <a:cs typeface="Louisville II"/>
                <a:sym typeface="Louisville II"/>
              </a:rPr>
              <a:t>dépense</a:t>
            </a:r>
            <a:r>
              <a:rPr lang="en-US" sz="6139" spc="67" dirty="0">
                <a:solidFill>
                  <a:srgbClr val="000000"/>
                </a:solidFill>
                <a:latin typeface="Louisville II"/>
                <a:ea typeface="Louisville II"/>
                <a:cs typeface="Louisville II"/>
                <a:sym typeface="Louisville II"/>
              </a:rPr>
              <a:t>!</a:t>
            </a:r>
          </a:p>
        </p:txBody>
      </p:sp>
      <p:sp>
        <p:nvSpPr>
          <p:cNvPr id="9" name="Freeform 9"/>
          <p:cNvSpPr/>
          <p:nvPr/>
        </p:nvSpPr>
        <p:spPr>
          <a:xfrm>
            <a:off x="12824801" y="3772691"/>
            <a:ext cx="5037746" cy="6198568"/>
          </a:xfrm>
          <a:custGeom>
            <a:avLst/>
            <a:gdLst/>
            <a:ahLst/>
            <a:cxnLst/>
            <a:rect l="l" t="t" r="r" b="b"/>
            <a:pathLst>
              <a:path w="5037746" h="6198568">
                <a:moveTo>
                  <a:pt x="0" y="0"/>
                </a:moveTo>
                <a:lnTo>
                  <a:pt x="5037746" y="0"/>
                </a:lnTo>
                <a:lnTo>
                  <a:pt x="5037746" y="6198569"/>
                </a:lnTo>
                <a:lnTo>
                  <a:pt x="0" y="61985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96475">
            <a:off x="-173616" y="10002296"/>
            <a:ext cx="14900498" cy="2871276"/>
          </a:xfrm>
          <a:prstGeom prst="rect">
            <a:avLst/>
          </a:prstGeom>
          <a:solidFill>
            <a:srgbClr val="78D3D8"/>
          </a:solidFill>
        </p:spPr>
        <p:txBody>
          <a:bodyPr/>
          <a:lstStyle/>
          <a:p>
            <a:endParaRPr lang="fr-FR"/>
          </a:p>
        </p:txBody>
      </p:sp>
      <p:sp>
        <p:nvSpPr>
          <p:cNvPr id="3" name="AutoShape 3"/>
          <p:cNvSpPr/>
          <p:nvPr/>
        </p:nvSpPr>
        <p:spPr>
          <a:xfrm rot="-2564094">
            <a:off x="8127625" y="7075857"/>
            <a:ext cx="12746470" cy="4542004"/>
          </a:xfrm>
          <a:prstGeom prst="rect">
            <a:avLst/>
          </a:prstGeom>
          <a:solidFill>
            <a:srgbClr val="8307B4"/>
          </a:solidFill>
        </p:spPr>
        <p:txBody>
          <a:bodyPr/>
          <a:lstStyle/>
          <a:p>
            <a:endParaRPr lang="fr-FR"/>
          </a:p>
        </p:txBody>
      </p:sp>
      <p:sp>
        <p:nvSpPr>
          <p:cNvPr id="4" name="AutoShape 4"/>
          <p:cNvSpPr/>
          <p:nvPr/>
        </p:nvSpPr>
        <p:spPr>
          <a:xfrm>
            <a:off x="15271950" y="336358"/>
            <a:ext cx="3635034" cy="10908759"/>
          </a:xfrm>
          <a:prstGeom prst="rect">
            <a:avLst/>
          </a:prstGeom>
          <a:solidFill>
            <a:srgbClr val="D92091"/>
          </a:solidFill>
        </p:spPr>
        <p:txBody>
          <a:bodyPr/>
          <a:lstStyle/>
          <a:p>
            <a:endParaRPr lang="fr-FR"/>
          </a:p>
        </p:txBody>
      </p:sp>
      <p:sp>
        <p:nvSpPr>
          <p:cNvPr id="5" name="AutoShape 5"/>
          <p:cNvSpPr/>
          <p:nvPr/>
        </p:nvSpPr>
        <p:spPr>
          <a:xfrm rot="158354">
            <a:off x="-410947" y="-501391"/>
            <a:ext cx="19011619" cy="2572193"/>
          </a:xfrm>
          <a:prstGeom prst="rect">
            <a:avLst/>
          </a:prstGeom>
          <a:solidFill>
            <a:srgbClr val="FC7C16"/>
          </a:solid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13083227" y="3879131"/>
            <a:ext cx="4377447" cy="4114800"/>
          </a:xfrm>
          <a:custGeom>
            <a:avLst/>
            <a:gdLst/>
            <a:ahLst/>
            <a:cxnLst/>
            <a:rect l="l" t="t" r="r" b="b"/>
            <a:pathLst>
              <a:path w="4377447" h="4114800">
                <a:moveTo>
                  <a:pt x="0" y="0"/>
                </a:moveTo>
                <a:lnTo>
                  <a:pt x="4377446" y="0"/>
                </a:lnTo>
                <a:lnTo>
                  <a:pt x="43774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TextBox 7"/>
          <p:cNvSpPr txBox="1"/>
          <p:nvPr/>
        </p:nvSpPr>
        <p:spPr>
          <a:xfrm>
            <a:off x="761869" y="450658"/>
            <a:ext cx="16665987" cy="1318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33"/>
              </a:lnSpc>
            </a:pPr>
            <a:r>
              <a:rPr lang="en-US" sz="9739" spc="-379">
                <a:solidFill>
                  <a:srgbClr val="FFFFFF"/>
                </a:solidFill>
                <a:latin typeface="Louisville II"/>
                <a:ea typeface="Louisville II"/>
                <a:cs typeface="Louisville II"/>
                <a:sym typeface="Louisville II"/>
              </a:rPr>
              <a:t>La clé, c’est le logement social!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61869" y="4314644"/>
            <a:ext cx="11432174" cy="4558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16"/>
              </a:lnSpc>
            </a:pPr>
            <a:r>
              <a:rPr lang="en-US" sz="4297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Le </a:t>
            </a:r>
            <a:r>
              <a:rPr lang="en-US" sz="4297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logement</a:t>
            </a:r>
            <a:r>
              <a:rPr lang="en-US" sz="4297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4297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dit</a:t>
            </a:r>
            <a:r>
              <a:rPr lang="en-US" sz="4297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« </a:t>
            </a:r>
            <a:r>
              <a:rPr lang="en-US" sz="4297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abordable</a:t>
            </a:r>
            <a:r>
              <a:rPr lang="en-US" sz="4297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» </a:t>
            </a:r>
            <a:r>
              <a:rPr lang="en-US" sz="4297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financé</a:t>
            </a:r>
            <a:r>
              <a:rPr lang="en-US" sz="4297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par les </a:t>
            </a:r>
            <a:r>
              <a:rPr lang="en-US" sz="4297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gouvernements</a:t>
            </a:r>
            <a:r>
              <a:rPr lang="en-US" sz="4297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: </a:t>
            </a:r>
          </a:p>
          <a:p>
            <a:pPr marL="927842" lvl="1" indent="-463921" algn="l">
              <a:lnSpc>
                <a:spcPts val="6016"/>
              </a:lnSpc>
              <a:buFont typeface="Arial"/>
              <a:buChar char="•"/>
            </a:pPr>
            <a:r>
              <a:rPr lang="en-US" sz="4297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n’est</a:t>
            </a:r>
            <a:r>
              <a:rPr lang="en-US" sz="4297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4297" b="1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pas </a:t>
            </a:r>
            <a:r>
              <a:rPr lang="en-US" sz="4297" b="1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forcément</a:t>
            </a:r>
            <a:r>
              <a:rPr lang="en-US" sz="4297" b="1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 social, </a:t>
            </a:r>
            <a:r>
              <a:rPr lang="en-US" sz="4297" b="1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ni</a:t>
            </a:r>
            <a:r>
              <a:rPr lang="en-US" sz="4297" b="1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4297" b="1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même</a:t>
            </a:r>
            <a:r>
              <a:rPr lang="en-US" sz="4297" b="1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4297" b="1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vraiment</a:t>
            </a:r>
            <a:r>
              <a:rPr lang="en-US" sz="4297" b="1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4297" b="1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abordable</a:t>
            </a:r>
            <a:r>
              <a:rPr lang="en-US" sz="4297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.</a:t>
            </a:r>
          </a:p>
          <a:p>
            <a:pPr marL="927842" lvl="1" indent="-463921" algn="l">
              <a:lnSpc>
                <a:spcPts val="6016"/>
              </a:lnSpc>
              <a:buFont typeface="Arial"/>
              <a:buChar char="•"/>
            </a:pPr>
            <a:r>
              <a:rPr lang="en-US" sz="4297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Les engagements </a:t>
            </a:r>
            <a:r>
              <a:rPr lang="en-US" sz="4297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d’abordabilité</a:t>
            </a:r>
            <a:r>
              <a:rPr lang="en-US" sz="4297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des  propriétaires </a:t>
            </a:r>
            <a:r>
              <a:rPr lang="en-US" sz="4297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privés</a:t>
            </a:r>
            <a:r>
              <a:rPr lang="en-US" sz="4297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4297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sont</a:t>
            </a:r>
            <a:r>
              <a:rPr lang="en-US" sz="4297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4297" b="1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temporaires</a:t>
            </a:r>
            <a:r>
              <a:rPr lang="en-US" sz="4297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.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30465" y="3000592"/>
            <a:ext cx="14916272" cy="9542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28"/>
              </a:lnSpc>
            </a:pPr>
            <a:r>
              <a:rPr lang="en-US" sz="6139" spc="67">
                <a:solidFill>
                  <a:srgbClr val="000000"/>
                </a:solidFill>
                <a:latin typeface="Louisville II"/>
                <a:ea typeface="Louisville II"/>
                <a:cs typeface="Louisville II"/>
                <a:sym typeface="Louisville II"/>
              </a:rPr>
              <a:t>pourquoi pas du logement dit ‘’abordable’’?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52854B7-F17E-DAC6-E237-75C85A62B643}"/>
              </a:ext>
            </a:extLst>
          </p:cNvPr>
          <p:cNvSpPr txBox="1"/>
          <p:nvPr/>
        </p:nvSpPr>
        <p:spPr>
          <a:xfrm>
            <a:off x="342144" y="8778295"/>
            <a:ext cx="15092437" cy="892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7428"/>
              </a:lnSpc>
            </a:pPr>
            <a:r>
              <a:rPr lang="en-US" sz="2800" spc="67" dirty="0">
                <a:solidFill>
                  <a:srgbClr val="000000"/>
                </a:solidFill>
                <a:latin typeface="Louisville II"/>
                <a:ea typeface="Louisville II"/>
                <a:cs typeface="Louisville II"/>
                <a:sym typeface="Louisville II"/>
              </a:rPr>
              <a:t>Et les subventions au </a:t>
            </a:r>
            <a:r>
              <a:rPr lang="en-US" sz="2800" spc="67" dirty="0" err="1">
                <a:solidFill>
                  <a:srgbClr val="000000"/>
                </a:solidFill>
                <a:latin typeface="Louisville II"/>
                <a:ea typeface="Louisville II"/>
                <a:cs typeface="Louisville II"/>
                <a:sym typeface="Louisville II"/>
              </a:rPr>
              <a:t>loyer</a:t>
            </a:r>
            <a:r>
              <a:rPr lang="en-US" sz="2800" spc="67" dirty="0">
                <a:solidFill>
                  <a:srgbClr val="000000"/>
                </a:solidFill>
                <a:latin typeface="Louisville II"/>
                <a:ea typeface="Louisville II"/>
                <a:cs typeface="Louisville II"/>
                <a:sym typeface="Louisville II"/>
              </a:rPr>
              <a:t>? Et </a:t>
            </a:r>
            <a:r>
              <a:rPr lang="en-US" sz="2800" spc="67" dirty="0" err="1">
                <a:solidFill>
                  <a:srgbClr val="000000"/>
                </a:solidFill>
                <a:latin typeface="Louisville II"/>
                <a:ea typeface="Louisville II"/>
                <a:cs typeface="Louisville II"/>
                <a:sym typeface="Louisville II"/>
              </a:rPr>
              <a:t>l’Allocation-logement</a:t>
            </a:r>
            <a:r>
              <a:rPr lang="en-US" sz="2800" spc="67" dirty="0">
                <a:solidFill>
                  <a:srgbClr val="000000"/>
                </a:solidFill>
                <a:latin typeface="Louisville II"/>
                <a:ea typeface="Louisville II"/>
                <a:cs typeface="Louisville II"/>
                <a:sym typeface="Louisville II"/>
              </a:rPr>
              <a:t>?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2564094">
            <a:off x="10610923" y="7104480"/>
            <a:ext cx="12746470" cy="4542004"/>
          </a:xfrm>
          <a:prstGeom prst="rect">
            <a:avLst/>
          </a:prstGeom>
          <a:solidFill>
            <a:srgbClr val="8307B4"/>
          </a:solidFill>
        </p:spPr>
        <p:txBody>
          <a:bodyPr/>
          <a:lstStyle/>
          <a:p>
            <a:endParaRPr lang="fr-FR"/>
          </a:p>
        </p:txBody>
      </p:sp>
      <p:sp>
        <p:nvSpPr>
          <p:cNvPr id="3" name="AutoShape 3"/>
          <p:cNvSpPr/>
          <p:nvPr/>
        </p:nvSpPr>
        <p:spPr>
          <a:xfrm rot="158354">
            <a:off x="-410947" y="-501391"/>
            <a:ext cx="19011619" cy="2572193"/>
          </a:xfrm>
          <a:prstGeom prst="rect">
            <a:avLst/>
          </a:prstGeom>
          <a:solidFill>
            <a:srgbClr val="FC7C16"/>
          </a:solidFill>
        </p:spPr>
        <p:txBody>
          <a:bodyPr/>
          <a:lstStyle/>
          <a:p>
            <a:endParaRPr lang="fr-FR"/>
          </a:p>
        </p:txBody>
      </p:sp>
      <p:sp>
        <p:nvSpPr>
          <p:cNvPr id="4" name="AutoShape 4"/>
          <p:cNvSpPr/>
          <p:nvPr/>
        </p:nvSpPr>
        <p:spPr>
          <a:xfrm>
            <a:off x="13249121" y="8083708"/>
            <a:ext cx="4300560" cy="0"/>
          </a:xfrm>
          <a:prstGeom prst="line">
            <a:avLst/>
          </a:prstGeom>
          <a:ln w="28575" cap="flat">
            <a:solidFill>
              <a:srgbClr val="24084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" name="AutoShape 5"/>
          <p:cNvSpPr/>
          <p:nvPr/>
        </p:nvSpPr>
        <p:spPr>
          <a:xfrm>
            <a:off x="13159848" y="3396792"/>
            <a:ext cx="4398848" cy="0"/>
          </a:xfrm>
          <a:prstGeom prst="line">
            <a:avLst/>
          </a:prstGeom>
          <a:ln w="28575" cap="flat">
            <a:solidFill>
              <a:srgbClr val="D6C3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6" name="AutoShape 6"/>
          <p:cNvSpPr/>
          <p:nvPr/>
        </p:nvSpPr>
        <p:spPr>
          <a:xfrm>
            <a:off x="13159848" y="7200615"/>
            <a:ext cx="4398848" cy="0"/>
          </a:xfrm>
          <a:prstGeom prst="line">
            <a:avLst/>
          </a:prstGeom>
          <a:ln w="28575" cap="flat">
            <a:solidFill>
              <a:srgbClr val="D6C3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7" name="AutoShape 7"/>
          <p:cNvSpPr/>
          <p:nvPr/>
        </p:nvSpPr>
        <p:spPr>
          <a:xfrm>
            <a:off x="13159848" y="6247464"/>
            <a:ext cx="4398848" cy="0"/>
          </a:xfrm>
          <a:prstGeom prst="line">
            <a:avLst/>
          </a:prstGeom>
          <a:ln w="28575" cap="flat">
            <a:solidFill>
              <a:srgbClr val="D6C3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8" name="AutoShape 8"/>
          <p:cNvSpPr/>
          <p:nvPr/>
        </p:nvSpPr>
        <p:spPr>
          <a:xfrm>
            <a:off x="13159848" y="5309940"/>
            <a:ext cx="4398848" cy="0"/>
          </a:xfrm>
          <a:prstGeom prst="line">
            <a:avLst/>
          </a:prstGeom>
          <a:ln w="28575" cap="flat">
            <a:solidFill>
              <a:srgbClr val="D6C3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" name="AutoShape 9"/>
          <p:cNvSpPr/>
          <p:nvPr/>
        </p:nvSpPr>
        <p:spPr>
          <a:xfrm flipV="1">
            <a:off x="13159848" y="4448034"/>
            <a:ext cx="4398848" cy="0"/>
          </a:xfrm>
          <a:prstGeom prst="line">
            <a:avLst/>
          </a:prstGeom>
          <a:ln w="28575" cap="flat">
            <a:solidFill>
              <a:srgbClr val="D6C3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" name="AutoShape 10"/>
          <p:cNvSpPr/>
          <p:nvPr/>
        </p:nvSpPr>
        <p:spPr>
          <a:xfrm>
            <a:off x="14716257" y="3951159"/>
            <a:ext cx="1212574" cy="4132549"/>
          </a:xfrm>
          <a:prstGeom prst="rect">
            <a:avLst/>
          </a:prstGeom>
          <a:solidFill>
            <a:srgbClr val="F0412D"/>
          </a:solidFill>
        </p:spPr>
        <p:txBody>
          <a:bodyPr/>
          <a:lstStyle/>
          <a:p>
            <a:endParaRPr lang="fr-FR"/>
          </a:p>
        </p:txBody>
      </p:sp>
      <p:sp>
        <p:nvSpPr>
          <p:cNvPr id="11" name="AutoShape 11"/>
          <p:cNvSpPr/>
          <p:nvPr/>
        </p:nvSpPr>
        <p:spPr>
          <a:xfrm>
            <a:off x="15993435" y="3471472"/>
            <a:ext cx="1212574" cy="4612236"/>
          </a:xfrm>
          <a:prstGeom prst="rect">
            <a:avLst/>
          </a:prstGeom>
          <a:solidFill>
            <a:srgbClr val="B41C6E"/>
          </a:solidFill>
        </p:spPr>
        <p:txBody>
          <a:bodyPr/>
          <a:lstStyle/>
          <a:p>
            <a:endParaRPr lang="fr-FR"/>
          </a:p>
        </p:txBody>
      </p:sp>
      <p:sp>
        <p:nvSpPr>
          <p:cNvPr id="12" name="AutoShape 12"/>
          <p:cNvSpPr/>
          <p:nvPr/>
        </p:nvSpPr>
        <p:spPr>
          <a:xfrm>
            <a:off x="13483134" y="7581550"/>
            <a:ext cx="1168519" cy="488636"/>
          </a:xfrm>
          <a:prstGeom prst="rect">
            <a:avLst/>
          </a:prstGeom>
          <a:solidFill>
            <a:srgbClr val="FBE625"/>
          </a:solidFill>
        </p:spPr>
        <p:txBody>
          <a:bodyPr/>
          <a:lstStyle/>
          <a:p>
            <a:endParaRPr lang="fr-FR"/>
          </a:p>
        </p:txBody>
      </p:sp>
      <p:grpSp>
        <p:nvGrpSpPr>
          <p:cNvPr id="13" name="Group 13"/>
          <p:cNvGrpSpPr/>
          <p:nvPr/>
        </p:nvGrpSpPr>
        <p:grpSpPr>
          <a:xfrm>
            <a:off x="14118059" y="8476718"/>
            <a:ext cx="3440637" cy="393719"/>
            <a:chOff x="0" y="0"/>
            <a:chExt cx="4587516" cy="524959"/>
          </a:xfrm>
        </p:grpSpPr>
        <p:sp>
          <p:nvSpPr>
            <p:cNvPr id="14" name="AutoShape 14"/>
            <p:cNvSpPr/>
            <p:nvPr/>
          </p:nvSpPr>
          <p:spPr>
            <a:xfrm>
              <a:off x="0" y="64123"/>
              <a:ext cx="508612" cy="396714"/>
            </a:xfrm>
            <a:prstGeom prst="rect">
              <a:avLst/>
            </a:prstGeom>
            <a:solidFill>
              <a:srgbClr val="FBE62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908599" y="47625"/>
              <a:ext cx="3678917" cy="4773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92"/>
                </a:lnSpc>
                <a:spcBef>
                  <a:spcPct val="0"/>
                </a:spcBef>
              </a:pPr>
              <a:r>
                <a:rPr lang="en-US" sz="2639" spc="-102">
                  <a:solidFill>
                    <a:srgbClr val="F8F8F8"/>
                  </a:solidFill>
                  <a:latin typeface="Aileron"/>
                  <a:ea typeface="Aileron"/>
                  <a:cs typeface="Aileron"/>
                  <a:sym typeface="Aileron"/>
                </a:rPr>
                <a:t>Logements sociaux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3681741" y="9001434"/>
            <a:ext cx="4204769" cy="393719"/>
            <a:chOff x="0" y="0"/>
            <a:chExt cx="5606359" cy="524959"/>
          </a:xfrm>
        </p:grpSpPr>
        <p:sp>
          <p:nvSpPr>
            <p:cNvPr id="17" name="AutoShape 17"/>
            <p:cNvSpPr/>
            <p:nvPr/>
          </p:nvSpPr>
          <p:spPr>
            <a:xfrm>
              <a:off x="0" y="64123"/>
              <a:ext cx="465220" cy="396714"/>
            </a:xfrm>
            <a:prstGeom prst="rect">
              <a:avLst/>
            </a:prstGeom>
            <a:solidFill>
              <a:srgbClr val="F0412D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97014" y="47625"/>
              <a:ext cx="4809345" cy="4773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92"/>
                </a:lnSpc>
                <a:spcBef>
                  <a:spcPct val="0"/>
                </a:spcBef>
              </a:pPr>
              <a:r>
                <a:rPr lang="en-US" sz="2639" spc="-102">
                  <a:solidFill>
                    <a:srgbClr val="F8F8F8"/>
                  </a:solidFill>
                  <a:latin typeface="Aileron"/>
                  <a:ea typeface="Aileron"/>
                  <a:cs typeface="Aileron"/>
                  <a:sym typeface="Aileron"/>
                </a:rPr>
                <a:t>Logements locatifs privés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3150323" y="9526150"/>
            <a:ext cx="3915055" cy="393719"/>
            <a:chOff x="0" y="0"/>
            <a:chExt cx="5220074" cy="524959"/>
          </a:xfrm>
        </p:grpSpPr>
        <p:sp>
          <p:nvSpPr>
            <p:cNvPr id="20" name="AutoShape 20"/>
            <p:cNvSpPr/>
            <p:nvPr/>
          </p:nvSpPr>
          <p:spPr>
            <a:xfrm>
              <a:off x="0" y="64123"/>
              <a:ext cx="423681" cy="396714"/>
            </a:xfrm>
            <a:prstGeom prst="rect">
              <a:avLst/>
            </a:prstGeom>
            <a:solidFill>
              <a:srgbClr val="B41C6E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25849" y="47625"/>
              <a:ext cx="4494224" cy="4773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92"/>
                </a:lnSpc>
                <a:spcBef>
                  <a:spcPct val="0"/>
                </a:spcBef>
              </a:pPr>
              <a:r>
                <a:rPr lang="en-US" sz="2639" spc="-102">
                  <a:solidFill>
                    <a:srgbClr val="F8F8F8"/>
                  </a:solidFill>
                  <a:latin typeface="Aileron"/>
                  <a:ea typeface="Aileron"/>
                  <a:cs typeface="Aileron"/>
                  <a:sym typeface="Aileron"/>
                </a:rPr>
                <a:t>Total logements locatifs </a:t>
              </a: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295401" y="2623181"/>
            <a:ext cx="10591800" cy="185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28"/>
              </a:lnSpc>
            </a:pPr>
            <a:r>
              <a:rPr lang="en-US" sz="6139" spc="67" dirty="0">
                <a:solidFill>
                  <a:srgbClr val="000000"/>
                </a:solidFill>
                <a:latin typeface="Louisville II"/>
                <a:ea typeface="Louisville II"/>
                <a:cs typeface="Louisville II"/>
                <a:sym typeface="Louisville II"/>
              </a:rPr>
              <a:t>NOTRE PERSPECTIVE: Doubler le </a:t>
            </a:r>
            <a:r>
              <a:rPr lang="en-US" sz="6139" spc="67" dirty="0" err="1">
                <a:solidFill>
                  <a:srgbClr val="000000"/>
                </a:solidFill>
                <a:latin typeface="Louisville II"/>
                <a:ea typeface="Louisville II"/>
                <a:cs typeface="Louisville II"/>
                <a:sym typeface="Louisville II"/>
              </a:rPr>
              <a:t>nombre</a:t>
            </a:r>
            <a:r>
              <a:rPr lang="en-US" sz="6139" spc="67" dirty="0">
                <a:solidFill>
                  <a:srgbClr val="000000"/>
                </a:solidFill>
                <a:latin typeface="Louisville II"/>
                <a:ea typeface="Louisville II"/>
                <a:cs typeface="Louisville II"/>
                <a:sym typeface="Louisville II"/>
              </a:rPr>
              <a:t> de </a:t>
            </a:r>
            <a:r>
              <a:rPr lang="en-US" sz="6139" spc="67" dirty="0" err="1">
                <a:solidFill>
                  <a:srgbClr val="000000"/>
                </a:solidFill>
                <a:latin typeface="Louisville II"/>
                <a:ea typeface="Louisville II"/>
                <a:cs typeface="Louisville II"/>
                <a:sym typeface="Louisville II"/>
              </a:rPr>
              <a:t>logements</a:t>
            </a:r>
            <a:r>
              <a:rPr lang="en-US" sz="6139" spc="67" dirty="0">
                <a:solidFill>
                  <a:srgbClr val="000000"/>
                </a:solidFill>
                <a:latin typeface="Louisville II"/>
                <a:ea typeface="Louisville II"/>
                <a:cs typeface="Louisville II"/>
                <a:sym typeface="Louisville II"/>
              </a:rPr>
              <a:t> </a:t>
            </a:r>
            <a:r>
              <a:rPr lang="en-US" sz="6139" spc="67" dirty="0" err="1">
                <a:solidFill>
                  <a:srgbClr val="000000"/>
                </a:solidFill>
                <a:latin typeface="Louisville II"/>
                <a:ea typeface="Louisville II"/>
                <a:cs typeface="Louisville II"/>
                <a:sym typeface="Louisville II"/>
              </a:rPr>
              <a:t>sociaux</a:t>
            </a:r>
            <a:endParaRPr lang="en-US" sz="6139" spc="67" dirty="0">
              <a:solidFill>
                <a:srgbClr val="000000"/>
              </a:solidFill>
              <a:latin typeface="Louisville II"/>
              <a:ea typeface="Louisville II"/>
              <a:cs typeface="Louisville II"/>
              <a:sym typeface="Louisville II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622013" y="450658"/>
            <a:ext cx="16665987" cy="1318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33"/>
              </a:lnSpc>
            </a:pPr>
            <a:r>
              <a:rPr lang="en-US" sz="9739" spc="-379" dirty="0">
                <a:solidFill>
                  <a:srgbClr val="FFFFFF"/>
                </a:solidFill>
                <a:latin typeface="Louisville II"/>
                <a:ea typeface="Louisville II"/>
                <a:cs typeface="Louisville II"/>
                <a:sym typeface="Louisville II"/>
              </a:rPr>
              <a:t>La </a:t>
            </a:r>
            <a:r>
              <a:rPr lang="en-US" sz="9739" spc="-379" dirty="0" err="1">
                <a:solidFill>
                  <a:srgbClr val="FFFFFF"/>
                </a:solidFill>
                <a:latin typeface="Louisville II"/>
                <a:ea typeface="Louisville II"/>
                <a:cs typeface="Louisville II"/>
                <a:sym typeface="Louisville II"/>
              </a:rPr>
              <a:t>clé</a:t>
            </a:r>
            <a:r>
              <a:rPr lang="en-US" sz="9739" spc="-379" dirty="0">
                <a:solidFill>
                  <a:srgbClr val="FFFFFF"/>
                </a:solidFill>
                <a:latin typeface="Louisville II"/>
                <a:ea typeface="Louisville II"/>
                <a:cs typeface="Louisville II"/>
                <a:sym typeface="Louisville II"/>
              </a:rPr>
              <a:t>, </a:t>
            </a:r>
            <a:r>
              <a:rPr lang="en-US" sz="9739" spc="-379" dirty="0" err="1">
                <a:solidFill>
                  <a:srgbClr val="FFFFFF"/>
                </a:solidFill>
                <a:latin typeface="Louisville II"/>
                <a:ea typeface="Louisville II"/>
                <a:cs typeface="Louisville II"/>
                <a:sym typeface="Louisville II"/>
              </a:rPr>
              <a:t>c’est</a:t>
            </a:r>
            <a:r>
              <a:rPr lang="en-US" sz="9739" spc="-379" dirty="0">
                <a:solidFill>
                  <a:srgbClr val="FFFFFF"/>
                </a:solidFill>
                <a:latin typeface="Louisville II"/>
                <a:ea typeface="Louisville II"/>
                <a:cs typeface="Louisville II"/>
                <a:sym typeface="Louisville II"/>
              </a:rPr>
              <a:t> le </a:t>
            </a:r>
            <a:r>
              <a:rPr lang="en-US" sz="9739" spc="-379" dirty="0" err="1">
                <a:solidFill>
                  <a:srgbClr val="FFFFFF"/>
                </a:solidFill>
                <a:latin typeface="Louisville II"/>
                <a:ea typeface="Louisville II"/>
                <a:cs typeface="Louisville II"/>
                <a:sym typeface="Louisville II"/>
              </a:rPr>
              <a:t>logement</a:t>
            </a:r>
            <a:r>
              <a:rPr lang="en-US" sz="9739" spc="-379" dirty="0">
                <a:solidFill>
                  <a:srgbClr val="FFFFFF"/>
                </a:solidFill>
                <a:latin typeface="Louisville II"/>
                <a:ea typeface="Louisville II"/>
                <a:cs typeface="Louisville II"/>
                <a:sym typeface="Louisville II"/>
              </a:rPr>
              <a:t> social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622013" y="4646434"/>
            <a:ext cx="9452687" cy="5944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00939" lvl="1" indent="-400470" algn="l">
              <a:lnSpc>
                <a:spcPts val="5193"/>
              </a:lnSpc>
              <a:buFont typeface="Arial"/>
              <a:buChar char="•"/>
            </a:pPr>
            <a:r>
              <a:rPr lang="en-US" sz="3709" dirty="0">
                <a:solidFill>
                  <a:srgbClr val="202020"/>
                </a:solidFill>
                <a:latin typeface="Aileron"/>
                <a:ea typeface="Aileron"/>
                <a:cs typeface="Aileron"/>
                <a:sym typeface="Aileron"/>
              </a:rPr>
              <a:t> Il manque de </a:t>
            </a:r>
            <a:r>
              <a:rPr lang="en-US" sz="3709" dirty="0" err="1">
                <a:solidFill>
                  <a:srgbClr val="202020"/>
                </a:solidFill>
                <a:latin typeface="Aileron"/>
                <a:ea typeface="Aileron"/>
                <a:cs typeface="Aileron"/>
                <a:sym typeface="Aileron"/>
              </a:rPr>
              <a:t>logements</a:t>
            </a:r>
            <a:r>
              <a:rPr lang="en-US" sz="3709" dirty="0">
                <a:solidFill>
                  <a:srgbClr val="20202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709" dirty="0" err="1">
                <a:solidFill>
                  <a:srgbClr val="202020"/>
                </a:solidFill>
                <a:latin typeface="Aileron"/>
                <a:ea typeface="Aileron"/>
                <a:cs typeface="Aileron"/>
                <a:sym typeface="Aileron"/>
              </a:rPr>
              <a:t>sociaux</a:t>
            </a:r>
            <a:r>
              <a:rPr lang="en-US" sz="3709" dirty="0">
                <a:solidFill>
                  <a:srgbClr val="202020"/>
                </a:solidFill>
                <a:latin typeface="Aileron"/>
                <a:ea typeface="Aileron"/>
                <a:cs typeface="Aileron"/>
                <a:sym typeface="Aileron"/>
              </a:rPr>
              <a:t> pour </a:t>
            </a:r>
            <a:r>
              <a:rPr lang="en-US" sz="3709" dirty="0" err="1">
                <a:solidFill>
                  <a:srgbClr val="202020"/>
                </a:solidFill>
                <a:latin typeface="Aileron"/>
                <a:ea typeface="Aileron"/>
                <a:cs typeface="Aileron"/>
                <a:sym typeface="Aileron"/>
              </a:rPr>
              <a:t>répondre</a:t>
            </a:r>
            <a:r>
              <a:rPr lang="en-US" sz="3709" dirty="0">
                <a:solidFill>
                  <a:srgbClr val="202020"/>
                </a:solidFill>
                <a:latin typeface="Aileron"/>
                <a:ea typeface="Aileron"/>
                <a:cs typeface="Aileron"/>
                <a:sym typeface="Aileron"/>
              </a:rPr>
              <a:t> à </a:t>
            </a:r>
            <a:r>
              <a:rPr lang="en-US" sz="3709" dirty="0" err="1">
                <a:solidFill>
                  <a:srgbClr val="202020"/>
                </a:solidFill>
                <a:latin typeface="Aileron"/>
                <a:ea typeface="Aileron"/>
                <a:cs typeface="Aileron"/>
                <a:sym typeface="Aileron"/>
              </a:rPr>
              <a:t>l’ensemble</a:t>
            </a:r>
            <a:r>
              <a:rPr lang="en-US" sz="3709" dirty="0">
                <a:solidFill>
                  <a:srgbClr val="202020"/>
                </a:solidFill>
                <a:latin typeface="Aileron"/>
                <a:ea typeface="Aileron"/>
                <a:cs typeface="Aileron"/>
                <a:sym typeface="Aileron"/>
              </a:rPr>
              <a:t> ET À LA DIVERSITÉ des </a:t>
            </a:r>
            <a:r>
              <a:rPr lang="en-US" sz="3709" dirty="0" err="1">
                <a:solidFill>
                  <a:srgbClr val="202020"/>
                </a:solidFill>
                <a:latin typeface="Aileron"/>
                <a:ea typeface="Aileron"/>
                <a:cs typeface="Aileron"/>
                <a:sym typeface="Aileron"/>
              </a:rPr>
              <a:t>besoins</a:t>
            </a:r>
            <a:r>
              <a:rPr lang="en-US" sz="3709" dirty="0">
                <a:solidFill>
                  <a:srgbClr val="202020"/>
                </a:solidFill>
                <a:latin typeface="Aileron"/>
                <a:ea typeface="Aileron"/>
                <a:cs typeface="Aileron"/>
                <a:sym typeface="Aileron"/>
              </a:rPr>
              <a:t>.</a:t>
            </a:r>
          </a:p>
          <a:p>
            <a:pPr marL="800939" lvl="1" indent="-400470" algn="l">
              <a:lnSpc>
                <a:spcPts val="5193"/>
              </a:lnSpc>
              <a:buFont typeface="Arial"/>
              <a:buChar char="•"/>
            </a:pPr>
            <a:r>
              <a:rPr lang="en-US" sz="3709" dirty="0" err="1">
                <a:solidFill>
                  <a:srgbClr val="202020"/>
                </a:solidFill>
                <a:latin typeface="Aileron"/>
                <a:ea typeface="Aileron"/>
                <a:cs typeface="Aileron"/>
                <a:sym typeface="Aileron"/>
              </a:rPr>
              <a:t>Actuellement</a:t>
            </a:r>
            <a:r>
              <a:rPr lang="en-US" sz="3709" dirty="0">
                <a:solidFill>
                  <a:srgbClr val="202020"/>
                </a:solidFill>
                <a:latin typeface="Aileron"/>
                <a:ea typeface="Aileron"/>
                <a:cs typeface="Aileron"/>
                <a:sym typeface="Aileron"/>
              </a:rPr>
              <a:t>, pour 11% des </a:t>
            </a:r>
            <a:r>
              <a:rPr lang="en-US" sz="3709" dirty="0" err="1">
                <a:solidFill>
                  <a:srgbClr val="202020"/>
                </a:solidFill>
                <a:latin typeface="Aileron"/>
                <a:ea typeface="Aileron"/>
                <a:cs typeface="Aileron"/>
                <a:sym typeface="Aileron"/>
              </a:rPr>
              <a:t>logements</a:t>
            </a:r>
            <a:r>
              <a:rPr lang="en-US" sz="3709" dirty="0">
                <a:solidFill>
                  <a:srgbClr val="20202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709" dirty="0" err="1">
                <a:solidFill>
                  <a:srgbClr val="202020"/>
                </a:solidFill>
                <a:latin typeface="Aileron"/>
                <a:ea typeface="Aileron"/>
                <a:cs typeface="Aileron"/>
                <a:sym typeface="Aileron"/>
              </a:rPr>
              <a:t>locatifs</a:t>
            </a:r>
            <a:r>
              <a:rPr lang="en-US" sz="3709" dirty="0">
                <a:solidFill>
                  <a:srgbClr val="20202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709" dirty="0" err="1">
                <a:solidFill>
                  <a:srgbClr val="202020"/>
                </a:solidFill>
                <a:latin typeface="Aileron"/>
                <a:ea typeface="Aileron"/>
                <a:cs typeface="Aileron"/>
                <a:sym typeface="Aileron"/>
              </a:rPr>
              <a:t>sont</a:t>
            </a:r>
            <a:r>
              <a:rPr lang="en-US" sz="3709" dirty="0">
                <a:solidFill>
                  <a:srgbClr val="20202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709" dirty="0" err="1">
                <a:solidFill>
                  <a:srgbClr val="202020"/>
                </a:solidFill>
                <a:latin typeface="Aileron"/>
                <a:ea typeface="Aileron"/>
                <a:cs typeface="Aileron"/>
                <a:sym typeface="Aileron"/>
              </a:rPr>
              <a:t>sociaux</a:t>
            </a:r>
            <a:r>
              <a:rPr lang="en-US" sz="3709" dirty="0">
                <a:solidFill>
                  <a:srgbClr val="202020"/>
                </a:solidFill>
                <a:latin typeface="Aileron"/>
                <a:ea typeface="Aileron"/>
                <a:cs typeface="Aileron"/>
                <a:sym typeface="Aileron"/>
              </a:rPr>
              <a:t>.</a:t>
            </a:r>
          </a:p>
          <a:p>
            <a:pPr marL="800939" lvl="1" indent="-400470" algn="l">
              <a:lnSpc>
                <a:spcPts val="5193"/>
              </a:lnSpc>
              <a:buFont typeface="Arial"/>
              <a:buChar char="•"/>
            </a:pPr>
            <a:r>
              <a:rPr lang="en-US" sz="3709" dirty="0">
                <a:solidFill>
                  <a:srgbClr val="20202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709" b="1" dirty="0">
                <a:solidFill>
                  <a:srgbClr val="202020"/>
                </a:solidFill>
                <a:latin typeface="Aileron Bold"/>
                <a:ea typeface="Aileron Bold"/>
                <a:cs typeface="Aileron Bold"/>
                <a:sym typeface="Aileron Bold"/>
              </a:rPr>
              <a:t>La part de </a:t>
            </a:r>
            <a:r>
              <a:rPr lang="en-US" sz="3709" b="1" dirty="0" err="1">
                <a:solidFill>
                  <a:srgbClr val="202020"/>
                </a:solidFill>
                <a:latin typeface="Aileron Bold"/>
                <a:ea typeface="Aileron Bold"/>
                <a:cs typeface="Aileron Bold"/>
                <a:sym typeface="Aileron Bold"/>
              </a:rPr>
              <a:t>logement</a:t>
            </a:r>
            <a:r>
              <a:rPr lang="en-US" sz="3709" b="1" dirty="0">
                <a:solidFill>
                  <a:srgbClr val="202020"/>
                </a:solidFill>
                <a:latin typeface="Aileron Bold"/>
                <a:ea typeface="Aileron Bold"/>
                <a:cs typeface="Aileron Bold"/>
                <a:sym typeface="Aileron Bold"/>
              </a:rPr>
              <a:t> social doit </a:t>
            </a:r>
            <a:r>
              <a:rPr lang="en-US" sz="3709" b="1" dirty="0" err="1">
                <a:solidFill>
                  <a:srgbClr val="202020"/>
                </a:solidFill>
                <a:latin typeface="Aileron Bold"/>
                <a:ea typeface="Aileron Bold"/>
                <a:cs typeface="Aileron Bold"/>
                <a:sym typeface="Aileron Bold"/>
              </a:rPr>
              <a:t>atteindre</a:t>
            </a:r>
            <a:r>
              <a:rPr lang="en-US" sz="3709" b="1" dirty="0">
                <a:solidFill>
                  <a:srgbClr val="202020"/>
                </a:solidFill>
                <a:latin typeface="Aileron Bold"/>
                <a:ea typeface="Aileron Bold"/>
                <a:cs typeface="Aileron Bold"/>
                <a:sym typeface="Aileron Bold"/>
              </a:rPr>
              <a:t> au </a:t>
            </a:r>
            <a:r>
              <a:rPr lang="en-US" sz="3709" b="1" dirty="0" err="1">
                <a:solidFill>
                  <a:srgbClr val="202020"/>
                </a:solidFill>
                <a:latin typeface="Aileron Bold"/>
                <a:ea typeface="Aileron Bold"/>
                <a:cs typeface="Aileron Bold"/>
                <a:sym typeface="Aileron Bold"/>
              </a:rPr>
              <a:t>moins</a:t>
            </a:r>
            <a:r>
              <a:rPr lang="en-US" sz="3709" b="1" dirty="0">
                <a:solidFill>
                  <a:srgbClr val="202020"/>
                </a:solidFill>
                <a:latin typeface="Aileron Bold"/>
                <a:ea typeface="Aileron Bold"/>
                <a:cs typeface="Aileron Bold"/>
                <a:sym typeface="Aileron Bold"/>
              </a:rPr>
              <a:t> 20% du parc </a:t>
            </a:r>
            <a:r>
              <a:rPr lang="en-US" sz="3709" b="1" dirty="0" err="1">
                <a:solidFill>
                  <a:srgbClr val="202020"/>
                </a:solidFill>
                <a:latin typeface="Aileron Bold"/>
                <a:ea typeface="Aileron Bold"/>
                <a:cs typeface="Aileron Bold"/>
                <a:sym typeface="Aileron Bold"/>
              </a:rPr>
              <a:t>locatif</a:t>
            </a:r>
            <a:r>
              <a:rPr lang="en-US" sz="3709" b="1" dirty="0">
                <a:solidFill>
                  <a:srgbClr val="202020"/>
                </a:solidFill>
                <a:latin typeface="Aileron Bold"/>
                <a:ea typeface="Aileron Bold"/>
                <a:cs typeface="Aileron Bold"/>
                <a:sym typeface="Aileron Bold"/>
              </a:rPr>
              <a:t>, </a:t>
            </a:r>
            <a:r>
              <a:rPr lang="en-US" sz="3709" b="1" dirty="0" err="1">
                <a:solidFill>
                  <a:srgbClr val="202020"/>
                </a:solidFill>
                <a:latin typeface="Aileron Bold"/>
                <a:ea typeface="Aileron Bold"/>
                <a:cs typeface="Aileron Bold"/>
                <a:sym typeface="Aileron Bold"/>
              </a:rPr>
              <a:t>en</a:t>
            </a:r>
            <a:r>
              <a:rPr lang="en-US" sz="3709" b="1" dirty="0">
                <a:solidFill>
                  <a:srgbClr val="202020"/>
                </a:solidFill>
                <a:latin typeface="Aileron Bold"/>
                <a:ea typeface="Aileron Bold"/>
                <a:cs typeface="Aileron Bold"/>
                <a:sym typeface="Aileron Bold"/>
              </a:rPr>
              <a:t> 15 ans</a:t>
            </a:r>
            <a:r>
              <a:rPr lang="en-US" sz="3709" dirty="0">
                <a:solidFill>
                  <a:srgbClr val="202020"/>
                </a:solidFill>
                <a:latin typeface="Aileron"/>
                <a:ea typeface="Aileron"/>
                <a:cs typeface="Aileron"/>
                <a:sym typeface="Aileron"/>
              </a:rPr>
              <a:t>.</a:t>
            </a:r>
          </a:p>
          <a:p>
            <a:pPr algn="l">
              <a:lnSpc>
                <a:spcPts val="5193"/>
              </a:lnSpc>
            </a:pPr>
            <a:endParaRPr lang="en-US" sz="3709" dirty="0">
              <a:solidFill>
                <a:srgbClr val="202020"/>
              </a:solidFill>
              <a:latin typeface="Aileron"/>
              <a:ea typeface="Aileron"/>
              <a:cs typeface="Aileron"/>
              <a:sym typeface="Ailero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361809" y="8393788"/>
            <a:ext cx="19011619" cy="2251243"/>
          </a:xfrm>
          <a:prstGeom prst="rect">
            <a:avLst/>
          </a:prstGeom>
          <a:solidFill>
            <a:srgbClr val="F83C3D"/>
          </a:solidFill>
        </p:spPr>
        <p:txBody>
          <a:bodyPr/>
          <a:lstStyle/>
          <a:p>
            <a:endParaRPr lang="fr-FR"/>
          </a:p>
        </p:txBody>
      </p:sp>
      <p:sp>
        <p:nvSpPr>
          <p:cNvPr id="3" name="AutoShape 3"/>
          <p:cNvSpPr/>
          <p:nvPr/>
        </p:nvSpPr>
        <p:spPr>
          <a:xfrm>
            <a:off x="-361809" y="-286000"/>
            <a:ext cx="10763843" cy="4242602"/>
          </a:xfrm>
          <a:prstGeom prst="rect">
            <a:avLst/>
          </a:prstGeom>
          <a:solidFill>
            <a:srgbClr val="8307B4"/>
          </a:solidFill>
        </p:spPr>
        <p:txBody>
          <a:bodyPr/>
          <a:lstStyle/>
          <a:p>
            <a:endParaRPr lang="fr-FR"/>
          </a:p>
        </p:txBody>
      </p:sp>
      <p:sp>
        <p:nvSpPr>
          <p:cNvPr id="4" name="AutoShape 4"/>
          <p:cNvSpPr/>
          <p:nvPr/>
        </p:nvSpPr>
        <p:spPr>
          <a:xfrm>
            <a:off x="-171309" y="3956602"/>
            <a:ext cx="11737204" cy="6688429"/>
          </a:xfrm>
          <a:prstGeom prst="rect">
            <a:avLst/>
          </a:prstGeom>
          <a:solidFill>
            <a:srgbClr val="D92091"/>
          </a:solid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300351" y="941576"/>
            <a:ext cx="10337179" cy="8316724"/>
          </a:xfrm>
          <a:custGeom>
            <a:avLst/>
            <a:gdLst/>
            <a:ahLst/>
            <a:cxnLst/>
            <a:rect l="l" t="t" r="r" b="b"/>
            <a:pathLst>
              <a:path w="10337179" h="8316724">
                <a:moveTo>
                  <a:pt x="0" y="0"/>
                </a:moveTo>
                <a:lnTo>
                  <a:pt x="10337179" y="0"/>
                </a:lnTo>
                <a:lnTo>
                  <a:pt x="10337179" y="8316724"/>
                </a:lnTo>
                <a:lnTo>
                  <a:pt x="0" y="83167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76" t="-10044" b="-17699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6" name="Group 6"/>
          <p:cNvGrpSpPr/>
          <p:nvPr/>
        </p:nvGrpSpPr>
        <p:grpSpPr>
          <a:xfrm>
            <a:off x="12670229" y="656629"/>
            <a:ext cx="4601560" cy="4282028"/>
            <a:chOff x="0" y="0"/>
            <a:chExt cx="6135414" cy="5709370"/>
          </a:xfrm>
        </p:grpSpPr>
        <p:sp>
          <p:nvSpPr>
            <p:cNvPr id="7" name="TextBox 7"/>
            <p:cNvSpPr txBox="1"/>
            <p:nvPr/>
          </p:nvSpPr>
          <p:spPr>
            <a:xfrm>
              <a:off x="59231" y="38100"/>
              <a:ext cx="6016952" cy="14922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24"/>
                </a:lnSpc>
              </a:pPr>
              <a:r>
                <a:rPr lang="en-US" sz="7565" b="1" spc="83">
                  <a:solidFill>
                    <a:srgbClr val="F0412D"/>
                  </a:solidFill>
                  <a:latin typeface="Louisville II"/>
                  <a:ea typeface="Louisville II"/>
                  <a:cs typeface="Louisville II"/>
                  <a:sym typeface="Louisville II"/>
                </a:rPr>
                <a:t>METTRE LES 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69310" y="1528152"/>
              <a:ext cx="5996794" cy="19438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80"/>
                </a:lnSpc>
              </a:pPr>
              <a:r>
                <a:rPr lang="en-US" sz="9807" b="1" spc="107">
                  <a:solidFill>
                    <a:srgbClr val="F0412D"/>
                  </a:solidFill>
                  <a:latin typeface="Louisville II"/>
                  <a:ea typeface="Louisville II"/>
                  <a:cs typeface="Louisville II"/>
                  <a:sym typeface="Louisville II"/>
                </a:rPr>
                <a:t>BOUCHÉES 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3471094"/>
              <a:ext cx="6135414" cy="22382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925"/>
                </a:lnSpc>
              </a:pPr>
              <a:r>
                <a:rPr lang="en-US" sz="11337" b="1" spc="124">
                  <a:solidFill>
                    <a:srgbClr val="F0412D"/>
                  </a:solidFill>
                  <a:latin typeface="Louisville II"/>
                  <a:ea typeface="Louisville II"/>
                  <a:cs typeface="Louisville II"/>
                  <a:sym typeface="Louisville II"/>
                </a:rPr>
                <a:t>DOUBLES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2438209" y="5161596"/>
            <a:ext cx="5065600" cy="2497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17"/>
              </a:lnSpc>
            </a:pPr>
            <a:r>
              <a:rPr lang="en-US" sz="3655">
                <a:solidFill>
                  <a:srgbClr val="010024"/>
                </a:solidFill>
                <a:latin typeface="Aileron"/>
                <a:ea typeface="Aileron"/>
                <a:cs typeface="Aileron"/>
                <a:sym typeface="Aileron"/>
              </a:rPr>
              <a:t>Face à la crise: </a:t>
            </a:r>
          </a:p>
          <a:p>
            <a:pPr algn="ctr">
              <a:lnSpc>
                <a:spcPts val="4837"/>
              </a:lnSpc>
            </a:pPr>
            <a:r>
              <a:rPr lang="en-US" sz="3455">
                <a:solidFill>
                  <a:srgbClr val="010024"/>
                </a:solidFill>
                <a:latin typeface="Aileron"/>
                <a:ea typeface="Aileron"/>
                <a:cs typeface="Aileron"/>
                <a:sym typeface="Aileron"/>
              </a:rPr>
              <a:t>doubler le nombre de </a:t>
            </a:r>
            <a:r>
              <a:rPr lang="en-US" sz="3455" b="1">
                <a:solidFill>
                  <a:srgbClr val="010024"/>
                </a:solidFill>
                <a:latin typeface="Aileron Bold"/>
                <a:ea typeface="Aileron Bold"/>
                <a:cs typeface="Aileron Bold"/>
                <a:sym typeface="Aileron Bold"/>
              </a:rPr>
              <a:t>LOGEMENTS SOCIAUX</a:t>
            </a:r>
            <a:r>
              <a:rPr lang="en-US" sz="3455">
                <a:solidFill>
                  <a:srgbClr val="010024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</a:p>
          <a:p>
            <a:pPr marL="0" lvl="0" indent="0" algn="ctr">
              <a:lnSpc>
                <a:spcPts val="5117"/>
              </a:lnSpc>
              <a:spcBef>
                <a:spcPct val="0"/>
              </a:spcBef>
            </a:pPr>
            <a:r>
              <a:rPr lang="en-US" sz="3655">
                <a:solidFill>
                  <a:srgbClr val="010024"/>
                </a:solidFill>
                <a:latin typeface="Aileron"/>
                <a:ea typeface="Aileron"/>
                <a:cs typeface="Aileron"/>
                <a:sym typeface="Aileron"/>
              </a:rPr>
              <a:t>au Québec, en 15 ans.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607157" y="9062974"/>
            <a:ext cx="5065600" cy="434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17"/>
              </a:lnSpc>
              <a:spcBef>
                <a:spcPct val="0"/>
              </a:spcBef>
            </a:pPr>
            <a:r>
              <a:rPr lang="en-US" sz="2655" dirty="0" err="1">
                <a:solidFill>
                  <a:srgbClr val="F8F8F8"/>
                </a:solidFill>
                <a:latin typeface="Aileron"/>
                <a:ea typeface="Aileron"/>
                <a:cs typeface="Aileron"/>
                <a:sym typeface="Aileron"/>
              </a:rPr>
              <a:t>www.frapru.qc.ca</a:t>
            </a:r>
            <a:endParaRPr lang="en-US" sz="2655" dirty="0">
              <a:solidFill>
                <a:srgbClr val="F8F8F8"/>
              </a:solidFill>
              <a:latin typeface="Aileron"/>
              <a:ea typeface="Aileron"/>
              <a:cs typeface="Aileron"/>
              <a:sym typeface="Ailero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27574">
            <a:off x="-3263643" y="221535"/>
            <a:ext cx="21212938" cy="10953803"/>
          </a:xfrm>
          <a:prstGeom prst="rect">
            <a:avLst/>
          </a:prstGeom>
          <a:solidFill>
            <a:srgbClr val="8307B4"/>
          </a:solid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 rot="-4683023">
            <a:off x="-4243700" y="8815087"/>
            <a:ext cx="15147359" cy="13136891"/>
          </a:xfrm>
          <a:custGeom>
            <a:avLst/>
            <a:gdLst/>
            <a:ahLst/>
            <a:cxnLst/>
            <a:rect l="l" t="t" r="r" b="b"/>
            <a:pathLst>
              <a:path w="15147359" h="13136891">
                <a:moveTo>
                  <a:pt x="0" y="0"/>
                </a:moveTo>
                <a:lnTo>
                  <a:pt x="15147359" y="0"/>
                </a:lnTo>
                <a:lnTo>
                  <a:pt x="15147359" y="13136891"/>
                </a:lnTo>
                <a:lnTo>
                  <a:pt x="0" y="131368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5569969" y="5698437"/>
            <a:ext cx="11508517" cy="9981023"/>
          </a:xfrm>
          <a:custGeom>
            <a:avLst/>
            <a:gdLst/>
            <a:ahLst/>
            <a:cxnLst/>
            <a:rect l="l" t="t" r="r" b="b"/>
            <a:pathLst>
              <a:path w="11508517" h="9981023">
                <a:moveTo>
                  <a:pt x="0" y="0"/>
                </a:moveTo>
                <a:lnTo>
                  <a:pt x="11508518" y="0"/>
                </a:lnTo>
                <a:lnTo>
                  <a:pt x="11508518" y="9981023"/>
                </a:lnTo>
                <a:lnTo>
                  <a:pt x="0" y="99810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 rot="3175935">
            <a:off x="9843968" y="6478616"/>
            <a:ext cx="11474066" cy="9951144"/>
          </a:xfrm>
          <a:custGeom>
            <a:avLst/>
            <a:gdLst/>
            <a:ahLst/>
            <a:cxnLst/>
            <a:rect l="l" t="t" r="r" b="b"/>
            <a:pathLst>
              <a:path w="11474066" h="9951144">
                <a:moveTo>
                  <a:pt x="0" y="0"/>
                </a:moveTo>
                <a:lnTo>
                  <a:pt x="11474066" y="0"/>
                </a:lnTo>
                <a:lnTo>
                  <a:pt x="11474066" y="9951144"/>
                </a:lnTo>
                <a:lnTo>
                  <a:pt x="0" y="99511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5740705" y="5351156"/>
            <a:ext cx="5750608" cy="5750608"/>
          </a:xfrm>
          <a:custGeom>
            <a:avLst/>
            <a:gdLst/>
            <a:ahLst/>
            <a:cxnLst/>
            <a:rect l="l" t="t" r="r" b="b"/>
            <a:pathLst>
              <a:path w="5750608" h="5750608">
                <a:moveTo>
                  <a:pt x="0" y="0"/>
                </a:moveTo>
                <a:lnTo>
                  <a:pt x="5750608" y="0"/>
                </a:lnTo>
                <a:lnTo>
                  <a:pt x="5750608" y="5750607"/>
                </a:lnTo>
                <a:lnTo>
                  <a:pt x="0" y="575060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9972646" y="5632903"/>
            <a:ext cx="5056045" cy="5056045"/>
          </a:xfrm>
          <a:custGeom>
            <a:avLst/>
            <a:gdLst/>
            <a:ahLst/>
            <a:cxnLst/>
            <a:rect l="l" t="t" r="r" b="b"/>
            <a:pathLst>
              <a:path w="5056045" h="5056045">
                <a:moveTo>
                  <a:pt x="0" y="0"/>
                </a:moveTo>
                <a:lnTo>
                  <a:pt x="5056046" y="0"/>
                </a:lnTo>
                <a:lnTo>
                  <a:pt x="5056046" y="5056046"/>
                </a:lnTo>
                <a:lnTo>
                  <a:pt x="0" y="505604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TextBox 8"/>
          <p:cNvSpPr txBox="1"/>
          <p:nvPr/>
        </p:nvSpPr>
        <p:spPr>
          <a:xfrm>
            <a:off x="1455160" y="1714447"/>
            <a:ext cx="15092128" cy="3983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729"/>
              </a:lnSpc>
            </a:pPr>
            <a:r>
              <a:rPr lang="en-US" sz="12999" spc="142">
                <a:solidFill>
                  <a:srgbClr val="FFFFFF"/>
                </a:solidFill>
                <a:latin typeface="Louisville II"/>
                <a:ea typeface="Louisville II"/>
                <a:cs typeface="Louisville II"/>
                <a:sym typeface="Louisville II"/>
              </a:rPr>
              <a:t>Une responsabilité gouvernementale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27574">
            <a:off x="3142668" y="-370709"/>
            <a:ext cx="12138255" cy="2474926"/>
          </a:xfrm>
          <a:prstGeom prst="rect">
            <a:avLst/>
          </a:prstGeom>
          <a:solidFill>
            <a:srgbClr val="8307B4"/>
          </a:solid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 rot="-4683023">
            <a:off x="-3728869" y="6900347"/>
            <a:ext cx="15147359" cy="13136891"/>
          </a:xfrm>
          <a:custGeom>
            <a:avLst/>
            <a:gdLst/>
            <a:ahLst/>
            <a:cxnLst/>
            <a:rect l="l" t="t" r="r" b="b"/>
            <a:pathLst>
              <a:path w="15147359" h="13136891">
                <a:moveTo>
                  <a:pt x="0" y="0"/>
                </a:moveTo>
                <a:lnTo>
                  <a:pt x="15147359" y="0"/>
                </a:lnTo>
                <a:lnTo>
                  <a:pt x="15147359" y="13136891"/>
                </a:lnTo>
                <a:lnTo>
                  <a:pt x="0" y="131368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9568398" y="5961244"/>
            <a:ext cx="11508517" cy="9981023"/>
          </a:xfrm>
          <a:custGeom>
            <a:avLst/>
            <a:gdLst/>
            <a:ahLst/>
            <a:cxnLst/>
            <a:rect l="l" t="t" r="r" b="b"/>
            <a:pathLst>
              <a:path w="11508517" h="9981023">
                <a:moveTo>
                  <a:pt x="0" y="0"/>
                </a:moveTo>
                <a:lnTo>
                  <a:pt x="11508517" y="0"/>
                </a:lnTo>
                <a:lnTo>
                  <a:pt x="11508517" y="9981024"/>
                </a:lnTo>
                <a:lnTo>
                  <a:pt x="0" y="99810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 rot="3175935">
            <a:off x="13842397" y="6741424"/>
            <a:ext cx="11474066" cy="9951144"/>
          </a:xfrm>
          <a:custGeom>
            <a:avLst/>
            <a:gdLst/>
            <a:ahLst/>
            <a:cxnLst/>
            <a:rect l="l" t="t" r="r" b="b"/>
            <a:pathLst>
              <a:path w="11474066" h="9951144">
                <a:moveTo>
                  <a:pt x="0" y="0"/>
                </a:moveTo>
                <a:lnTo>
                  <a:pt x="11474065" y="0"/>
                </a:lnTo>
                <a:lnTo>
                  <a:pt x="11474065" y="9951144"/>
                </a:lnTo>
                <a:lnTo>
                  <a:pt x="0" y="99511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9739133" y="5613963"/>
            <a:ext cx="5750608" cy="5750608"/>
          </a:xfrm>
          <a:custGeom>
            <a:avLst/>
            <a:gdLst/>
            <a:ahLst/>
            <a:cxnLst/>
            <a:rect l="l" t="t" r="r" b="b"/>
            <a:pathLst>
              <a:path w="5750608" h="5750608">
                <a:moveTo>
                  <a:pt x="0" y="0"/>
                </a:moveTo>
                <a:lnTo>
                  <a:pt x="5750608" y="0"/>
                </a:lnTo>
                <a:lnTo>
                  <a:pt x="5750608" y="5750608"/>
                </a:lnTo>
                <a:lnTo>
                  <a:pt x="0" y="575060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13971075" y="5895711"/>
            <a:ext cx="5056045" cy="5056045"/>
          </a:xfrm>
          <a:custGeom>
            <a:avLst/>
            <a:gdLst/>
            <a:ahLst/>
            <a:cxnLst/>
            <a:rect l="l" t="t" r="r" b="b"/>
            <a:pathLst>
              <a:path w="5056045" h="5056045">
                <a:moveTo>
                  <a:pt x="0" y="0"/>
                </a:moveTo>
                <a:lnTo>
                  <a:pt x="5056045" y="0"/>
                </a:lnTo>
                <a:lnTo>
                  <a:pt x="5056045" y="5056045"/>
                </a:lnTo>
                <a:lnTo>
                  <a:pt x="0" y="505604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TextBox 8"/>
          <p:cNvSpPr txBox="1"/>
          <p:nvPr/>
        </p:nvSpPr>
        <p:spPr>
          <a:xfrm>
            <a:off x="498016" y="2654703"/>
            <a:ext cx="10884222" cy="3682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69"/>
              </a:lnSpc>
            </a:pPr>
            <a:endParaRPr/>
          </a:p>
          <a:p>
            <a:pPr marL="776766" lvl="1" indent="-388383" algn="l">
              <a:lnSpc>
                <a:spcPts val="3669"/>
              </a:lnSpc>
              <a:buFont typeface="Arial"/>
              <a:buChar char="•"/>
            </a:pPr>
            <a:r>
              <a:rPr lang="en-US" sz="3597" b="1" spc="-14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Le Québec et le Canada se sont engagés à respecter, protéger et  promouvoir le droit au logement. </a:t>
            </a:r>
          </a:p>
          <a:p>
            <a:pPr marL="776766" lvl="1" indent="-388383" algn="l">
              <a:lnSpc>
                <a:spcPts val="3669"/>
              </a:lnSpc>
              <a:buFont typeface="Arial"/>
              <a:buChar char="•"/>
            </a:pPr>
            <a:r>
              <a:rPr lang="en-US" sz="3597" spc="-14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Le logement social et la formule la plus complète permettant d’assurer le droit au logement.</a:t>
            </a:r>
          </a:p>
          <a:p>
            <a:pPr marL="776766" lvl="1" indent="-388383" algn="l">
              <a:lnSpc>
                <a:spcPts val="3669"/>
              </a:lnSpc>
              <a:buFont typeface="Arial"/>
              <a:buChar char="•"/>
            </a:pPr>
            <a:r>
              <a:rPr lang="en-US" sz="3597" spc="-14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Financer le logement social n’est qu’une question de volonté politique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98016" y="7625965"/>
            <a:ext cx="8810558" cy="2575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33"/>
              </a:lnSpc>
            </a:pPr>
            <a:r>
              <a:rPr lang="en-US" sz="9739" spc="-379">
                <a:solidFill>
                  <a:srgbClr val="FFFFFF"/>
                </a:solidFill>
                <a:latin typeface="Louisville II"/>
                <a:ea typeface="Louisville II"/>
                <a:cs typeface="Louisville II"/>
                <a:sym typeface="Louisville II"/>
              </a:rPr>
              <a:t> ...une responsabilité gouvernementale</a:t>
            </a:r>
          </a:p>
        </p:txBody>
      </p:sp>
      <p:sp>
        <p:nvSpPr>
          <p:cNvPr id="10" name="TextBox 10"/>
          <p:cNvSpPr txBox="1"/>
          <p:nvPr/>
        </p:nvSpPr>
        <p:spPr>
          <a:xfrm rot="304754">
            <a:off x="11870704" y="2211399"/>
            <a:ext cx="6261509" cy="3682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69"/>
              </a:lnSpc>
            </a:pPr>
            <a:r>
              <a:rPr lang="en-US" sz="3597" spc="-14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Le droit au logement signifie pouvoir vivre dignement et en paix dans un lieu:</a:t>
            </a:r>
          </a:p>
          <a:p>
            <a:pPr marL="776766" lvl="1" indent="-388383" algn="l">
              <a:lnSpc>
                <a:spcPts val="3669"/>
              </a:lnSpc>
              <a:buFont typeface="Arial"/>
              <a:buChar char="•"/>
            </a:pPr>
            <a:r>
              <a:rPr lang="en-US" sz="3597" spc="-14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sécuritaire;</a:t>
            </a:r>
          </a:p>
          <a:p>
            <a:pPr marL="776766" lvl="1" indent="-388383" algn="l">
              <a:lnSpc>
                <a:spcPts val="3669"/>
              </a:lnSpc>
              <a:buFont typeface="Arial"/>
              <a:buChar char="•"/>
            </a:pPr>
            <a:r>
              <a:rPr lang="en-US" sz="3597" spc="-14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sans discrimination;</a:t>
            </a:r>
          </a:p>
          <a:p>
            <a:pPr marL="776766" lvl="1" indent="-388383" algn="l">
              <a:lnSpc>
                <a:spcPts val="3669"/>
              </a:lnSpc>
              <a:buFont typeface="Arial"/>
              <a:buChar char="•"/>
            </a:pPr>
            <a:r>
              <a:rPr lang="en-US" sz="3597" spc="-14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que l’on peut payer</a:t>
            </a:r>
          </a:p>
          <a:p>
            <a:pPr marL="776766" lvl="1" indent="-388383" algn="l">
              <a:lnSpc>
                <a:spcPts val="3669"/>
              </a:lnSpc>
              <a:buFont typeface="Arial"/>
              <a:buChar char="•"/>
            </a:pPr>
            <a:r>
              <a:rPr lang="en-US" sz="3597" spc="-14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répondant à ses besoins; </a:t>
            </a:r>
          </a:p>
          <a:p>
            <a:pPr marL="776766" lvl="1" indent="-388383" algn="l">
              <a:lnSpc>
                <a:spcPts val="3669"/>
              </a:lnSpc>
              <a:buFont typeface="Arial"/>
              <a:buChar char="•"/>
            </a:pPr>
            <a:r>
              <a:rPr lang="en-US" sz="3597" spc="-14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facile d’accès.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726567" y="391947"/>
            <a:ext cx="11046657" cy="1492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85"/>
              </a:lnSpc>
            </a:pPr>
            <a:r>
              <a:rPr lang="en-US" sz="9740" spc="107">
                <a:solidFill>
                  <a:srgbClr val="FFFFFF"/>
                </a:solidFill>
                <a:latin typeface="Louisville II"/>
                <a:ea typeface="Louisville II"/>
                <a:cs typeface="Louisville II"/>
                <a:sym typeface="Louisville II"/>
              </a:rPr>
              <a:t>Le droit au logement...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862211">
            <a:off x="-5036304" y="-823829"/>
            <a:ext cx="22202479" cy="19255604"/>
          </a:xfrm>
          <a:custGeom>
            <a:avLst/>
            <a:gdLst/>
            <a:ahLst/>
            <a:cxnLst/>
            <a:rect l="l" t="t" r="r" b="b"/>
            <a:pathLst>
              <a:path w="22202479" h="19255604">
                <a:moveTo>
                  <a:pt x="0" y="0"/>
                </a:moveTo>
                <a:lnTo>
                  <a:pt x="22202478" y="0"/>
                </a:lnTo>
                <a:lnTo>
                  <a:pt x="22202478" y="19255605"/>
                </a:lnTo>
                <a:lnTo>
                  <a:pt x="0" y="192556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AutoShape 3"/>
          <p:cNvSpPr/>
          <p:nvPr/>
        </p:nvSpPr>
        <p:spPr>
          <a:xfrm rot="-1586404">
            <a:off x="1738071" y="-4687346"/>
            <a:ext cx="21070101" cy="14920923"/>
          </a:xfrm>
          <a:prstGeom prst="rect">
            <a:avLst/>
          </a:prstGeom>
          <a:solidFill>
            <a:srgbClr val="FC7C16"/>
          </a:solid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559401" y="4006727"/>
            <a:ext cx="4029389" cy="5251573"/>
          </a:xfrm>
          <a:custGeom>
            <a:avLst/>
            <a:gdLst/>
            <a:ahLst/>
            <a:cxnLst/>
            <a:rect l="l" t="t" r="r" b="b"/>
            <a:pathLst>
              <a:path w="4029389" h="5251573">
                <a:moveTo>
                  <a:pt x="0" y="0"/>
                </a:moveTo>
                <a:lnTo>
                  <a:pt x="4029389" y="0"/>
                </a:lnTo>
                <a:lnTo>
                  <a:pt x="4029389" y="5251573"/>
                </a:lnTo>
                <a:lnTo>
                  <a:pt x="0" y="52515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TextBox 5"/>
          <p:cNvSpPr txBox="1"/>
          <p:nvPr/>
        </p:nvSpPr>
        <p:spPr>
          <a:xfrm>
            <a:off x="5395825" y="1697375"/>
            <a:ext cx="11347417" cy="6524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51"/>
              </a:lnSpc>
              <a:spcBef>
                <a:spcPct val="0"/>
              </a:spcBef>
            </a:pPr>
            <a:r>
              <a:rPr lang="en-US" sz="12501" spc="-487">
                <a:solidFill>
                  <a:srgbClr val="FFFFFF"/>
                </a:solidFill>
                <a:latin typeface="Louisville II"/>
                <a:ea typeface="Louisville II"/>
                <a:cs typeface="Louisville II"/>
                <a:sym typeface="Louisville II"/>
              </a:rPr>
              <a:t>cOMMENT DOUBLER LE NOMBRE DE LOGEMENTS SOCIAUX EN 15 ANS?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862211">
            <a:off x="-2797605" y="5372444"/>
            <a:ext cx="8961094" cy="7771713"/>
          </a:xfrm>
          <a:custGeom>
            <a:avLst/>
            <a:gdLst/>
            <a:ahLst/>
            <a:cxnLst/>
            <a:rect l="l" t="t" r="r" b="b"/>
            <a:pathLst>
              <a:path w="8961094" h="7771713">
                <a:moveTo>
                  <a:pt x="0" y="0"/>
                </a:moveTo>
                <a:lnTo>
                  <a:pt x="8961094" y="0"/>
                </a:lnTo>
                <a:lnTo>
                  <a:pt x="8961094" y="7771712"/>
                </a:lnTo>
                <a:lnTo>
                  <a:pt x="0" y="77717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AutoShape 3"/>
          <p:cNvSpPr/>
          <p:nvPr/>
        </p:nvSpPr>
        <p:spPr>
          <a:xfrm rot="-1586404">
            <a:off x="11707131" y="-1914665"/>
            <a:ext cx="8600144" cy="6563709"/>
          </a:xfrm>
          <a:prstGeom prst="rect">
            <a:avLst/>
          </a:prstGeom>
          <a:solidFill>
            <a:srgbClr val="FC7C16"/>
          </a:solid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-651817" y="4211995"/>
            <a:ext cx="6400867" cy="6075005"/>
          </a:xfrm>
          <a:custGeom>
            <a:avLst/>
            <a:gdLst/>
            <a:ahLst/>
            <a:cxnLst/>
            <a:rect l="l" t="t" r="r" b="b"/>
            <a:pathLst>
              <a:path w="6400867" h="6075005">
                <a:moveTo>
                  <a:pt x="0" y="0"/>
                </a:moveTo>
                <a:lnTo>
                  <a:pt x="6400867" y="0"/>
                </a:lnTo>
                <a:lnTo>
                  <a:pt x="6400867" y="6075005"/>
                </a:lnTo>
                <a:lnTo>
                  <a:pt x="0" y="60750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TextBox 5"/>
          <p:cNvSpPr txBox="1"/>
          <p:nvPr/>
        </p:nvSpPr>
        <p:spPr>
          <a:xfrm>
            <a:off x="12345324" y="964207"/>
            <a:ext cx="5616098" cy="3247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64"/>
              </a:lnSpc>
              <a:spcBef>
                <a:spcPct val="0"/>
              </a:spcBef>
            </a:pPr>
            <a:r>
              <a:rPr lang="en-US" sz="6239" spc="-243">
                <a:solidFill>
                  <a:srgbClr val="FFFFFF"/>
                </a:solidFill>
                <a:latin typeface="Louisville II"/>
                <a:ea typeface="Louisville II"/>
                <a:cs typeface="Louisville II"/>
                <a:sym typeface="Louisville II"/>
              </a:rPr>
              <a:t>cOMMENT DOUBLER LE NOMBRE DE LOGEMENTS SOCIAUX EN 15 ANS?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956751" y="1805324"/>
            <a:ext cx="8738881" cy="9542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28"/>
              </a:lnSpc>
            </a:pPr>
            <a:r>
              <a:rPr lang="en-US" sz="6139" spc="67">
                <a:solidFill>
                  <a:srgbClr val="000000"/>
                </a:solidFill>
                <a:latin typeface="Louisville II"/>
                <a:ea typeface="Louisville II"/>
                <a:cs typeface="Louisville II"/>
                <a:sym typeface="Louisville II"/>
              </a:rPr>
              <a:t>Un FINANCEMENT suffisant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685614" y="4354870"/>
            <a:ext cx="6916773" cy="5896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93"/>
              </a:lnSpc>
            </a:pPr>
            <a:endParaRPr/>
          </a:p>
          <a:p>
            <a:pPr marL="800939" lvl="1" indent="-400470" algn="l">
              <a:lnSpc>
                <a:spcPts val="5193"/>
              </a:lnSpc>
              <a:buFont typeface="Arial"/>
              <a:buChar char="•"/>
            </a:pPr>
            <a:r>
              <a:rPr lang="en-US" sz="3709">
                <a:solidFill>
                  <a:srgbClr val="202020"/>
                </a:solidFill>
                <a:latin typeface="Aileron"/>
                <a:ea typeface="Aileron"/>
                <a:cs typeface="Aileron"/>
                <a:sym typeface="Aileron"/>
              </a:rPr>
              <a:t> Ils doivent </a:t>
            </a:r>
            <a:r>
              <a:rPr lang="en-US" sz="3709" b="1">
                <a:solidFill>
                  <a:srgbClr val="202020"/>
                </a:solidFill>
                <a:latin typeface="Aileron Bold"/>
                <a:ea typeface="Aileron Bold"/>
                <a:cs typeface="Aileron Bold"/>
                <a:sym typeface="Aileron Bold"/>
              </a:rPr>
              <a:t>faire les bons choix fiscaux</a:t>
            </a:r>
            <a:r>
              <a:rPr lang="en-US" sz="3709">
                <a:solidFill>
                  <a:srgbClr val="202020"/>
                </a:solidFill>
                <a:latin typeface="Aileron"/>
                <a:ea typeface="Aileron"/>
                <a:cs typeface="Aileron"/>
                <a:sym typeface="Aileron"/>
              </a:rPr>
              <a:t>. </a:t>
            </a:r>
          </a:p>
          <a:p>
            <a:pPr marL="800939" lvl="1" indent="-400470" algn="l">
              <a:lnSpc>
                <a:spcPts val="5193"/>
              </a:lnSpc>
              <a:buFont typeface="Arial"/>
              <a:buChar char="•"/>
            </a:pPr>
            <a:r>
              <a:rPr lang="en-US" sz="3709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Tous </a:t>
            </a:r>
            <a:r>
              <a:rPr lang="en-US" sz="3709" b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les fonds publics réservés au logement doivent financer le social</a:t>
            </a:r>
            <a:r>
              <a:rPr lang="en-US" sz="3709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, pas le privé. </a:t>
            </a:r>
          </a:p>
          <a:p>
            <a:pPr algn="l">
              <a:lnSpc>
                <a:spcPts val="5193"/>
              </a:lnSpc>
            </a:pPr>
            <a:endParaRPr lang="en-US" sz="3709">
              <a:solidFill>
                <a:srgbClr val="000000"/>
              </a:solidFill>
              <a:latin typeface="Aileron"/>
              <a:ea typeface="Aileron"/>
              <a:cs typeface="Aileron"/>
              <a:sym typeface="Aileron"/>
            </a:endParaRPr>
          </a:p>
          <a:p>
            <a:pPr algn="l">
              <a:lnSpc>
                <a:spcPts val="5193"/>
              </a:lnSpc>
            </a:pPr>
            <a:endParaRPr lang="en-US" sz="3709">
              <a:solidFill>
                <a:srgbClr val="000000"/>
              </a:solidFill>
              <a:latin typeface="Aileron"/>
              <a:ea typeface="Aileron"/>
              <a:cs typeface="Aileron"/>
              <a:sym typeface="Aileron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192504" y="3169142"/>
            <a:ext cx="10652394" cy="1296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93"/>
              </a:lnSpc>
            </a:pPr>
            <a:r>
              <a:rPr lang="en-US" sz="3709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Les gouvernements ont les moyens de financer le logement social à la hauteur des besoins. Pour ça: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862211">
            <a:off x="-3347553" y="5372444"/>
            <a:ext cx="8961094" cy="7771713"/>
          </a:xfrm>
          <a:custGeom>
            <a:avLst/>
            <a:gdLst/>
            <a:ahLst/>
            <a:cxnLst/>
            <a:rect l="l" t="t" r="r" b="b"/>
            <a:pathLst>
              <a:path w="8961094" h="7771713">
                <a:moveTo>
                  <a:pt x="0" y="0"/>
                </a:moveTo>
                <a:lnTo>
                  <a:pt x="8961094" y="0"/>
                </a:lnTo>
                <a:lnTo>
                  <a:pt x="8961094" y="7771712"/>
                </a:lnTo>
                <a:lnTo>
                  <a:pt x="0" y="77717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AutoShape 3"/>
          <p:cNvSpPr/>
          <p:nvPr/>
        </p:nvSpPr>
        <p:spPr>
          <a:xfrm rot="-1586404">
            <a:off x="11707131" y="-1914665"/>
            <a:ext cx="8600144" cy="6563709"/>
          </a:xfrm>
          <a:prstGeom prst="rect">
            <a:avLst/>
          </a:prstGeom>
          <a:solidFill>
            <a:srgbClr val="FC7C16"/>
          </a:solidFill>
        </p:spPr>
        <p:txBody>
          <a:bodyPr/>
          <a:lstStyle/>
          <a:p>
            <a:endParaRPr lang="fr-FR"/>
          </a:p>
        </p:txBody>
      </p:sp>
      <p:sp>
        <p:nvSpPr>
          <p:cNvPr id="4" name="TextBox 4"/>
          <p:cNvSpPr txBox="1"/>
          <p:nvPr/>
        </p:nvSpPr>
        <p:spPr>
          <a:xfrm>
            <a:off x="12345324" y="964207"/>
            <a:ext cx="5616098" cy="3247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64"/>
              </a:lnSpc>
              <a:spcBef>
                <a:spcPct val="0"/>
              </a:spcBef>
            </a:pPr>
            <a:r>
              <a:rPr lang="en-US" sz="6239" spc="-243">
                <a:solidFill>
                  <a:srgbClr val="FFFFFF"/>
                </a:solidFill>
                <a:latin typeface="Louisville II"/>
                <a:ea typeface="Louisville II"/>
                <a:cs typeface="Louisville II"/>
                <a:sym typeface="Louisville II"/>
              </a:rPr>
              <a:t>cOMMENT DOUBLER LE NOMBRE DE LOGEMENTS SOCIAUX EN 15 ANS?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476450" y="758398"/>
            <a:ext cx="8738881" cy="9542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28"/>
              </a:lnSpc>
            </a:pPr>
            <a:r>
              <a:rPr lang="en-US" sz="6139" spc="67">
                <a:solidFill>
                  <a:srgbClr val="000000"/>
                </a:solidFill>
                <a:latin typeface="Louisville II"/>
                <a:ea typeface="Louisville II"/>
                <a:cs typeface="Louisville II"/>
                <a:sym typeface="Louisville II"/>
              </a:rPr>
              <a:t>Des programmes dédiés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179069" y="3894068"/>
            <a:ext cx="9019233" cy="6373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33"/>
              </a:lnSpc>
            </a:pPr>
            <a:endParaRPr/>
          </a:p>
          <a:p>
            <a:pPr marL="714582" lvl="1" indent="-357291" algn="l">
              <a:lnSpc>
                <a:spcPts val="4633"/>
              </a:lnSpc>
              <a:buFont typeface="Arial"/>
              <a:buChar char="•"/>
            </a:pPr>
            <a:r>
              <a:rPr lang="en-US" sz="3309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être </a:t>
            </a:r>
            <a:r>
              <a:rPr lang="en-US" sz="3309">
                <a:solidFill>
                  <a:srgbClr val="202020"/>
                </a:solidFill>
                <a:latin typeface="Aileron"/>
                <a:ea typeface="Aileron"/>
                <a:cs typeface="Aileron"/>
                <a:sym typeface="Aileron"/>
              </a:rPr>
              <a:t>adaptés aux réalités locales et régionales;</a:t>
            </a:r>
          </a:p>
          <a:p>
            <a:pPr marL="714582" lvl="1" indent="-357291" algn="l">
              <a:lnSpc>
                <a:spcPts val="4633"/>
              </a:lnSpc>
              <a:buFont typeface="Arial"/>
              <a:buChar char="•"/>
            </a:pPr>
            <a:r>
              <a:rPr lang="en-US" sz="3309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construire des logements: </a:t>
            </a:r>
          </a:p>
          <a:p>
            <a:pPr marL="1429163" lvl="2" indent="-476388" algn="l">
              <a:lnSpc>
                <a:spcPts val="4633"/>
              </a:lnSpc>
              <a:buFont typeface="Arial"/>
              <a:buChar char="⚬"/>
            </a:pPr>
            <a:r>
              <a:rPr lang="en-US" sz="3309">
                <a:solidFill>
                  <a:srgbClr val="202020"/>
                </a:solidFill>
                <a:latin typeface="Aileron"/>
                <a:ea typeface="Aileron"/>
                <a:cs typeface="Aileron"/>
                <a:sym typeface="Aileron"/>
              </a:rPr>
              <a:t>de qualité, </a:t>
            </a:r>
          </a:p>
          <a:p>
            <a:pPr marL="1429163" lvl="2" indent="-476388" algn="l">
              <a:lnSpc>
                <a:spcPts val="4633"/>
              </a:lnSpc>
              <a:buFont typeface="Arial"/>
              <a:buChar char="⚬"/>
            </a:pPr>
            <a:r>
              <a:rPr lang="en-US" sz="3309">
                <a:solidFill>
                  <a:srgbClr val="202020"/>
                </a:solidFill>
                <a:latin typeface="Aileron"/>
                <a:ea typeface="Aileron"/>
                <a:cs typeface="Aileron"/>
                <a:sym typeface="Aileron"/>
              </a:rPr>
              <a:t>accessibles, </a:t>
            </a:r>
          </a:p>
          <a:p>
            <a:pPr marL="1429163" lvl="2" indent="-476388" algn="l">
              <a:lnSpc>
                <a:spcPts val="4633"/>
              </a:lnSpc>
              <a:buFont typeface="Arial"/>
              <a:buChar char="⚬"/>
            </a:pPr>
            <a:r>
              <a:rPr lang="en-US" sz="3309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répondants au budget et aux besoins avec des locataires. </a:t>
            </a:r>
          </a:p>
          <a:p>
            <a:pPr marL="714582" lvl="1" indent="-357291" algn="l">
              <a:lnSpc>
                <a:spcPts val="4633"/>
              </a:lnSpc>
              <a:buFont typeface="Arial"/>
              <a:buChar char="•"/>
            </a:pPr>
            <a:r>
              <a:rPr lang="en-US" sz="3309">
                <a:solidFill>
                  <a:srgbClr val="202020"/>
                </a:solidFill>
                <a:latin typeface="Aileron"/>
                <a:ea typeface="Aileron"/>
                <a:cs typeface="Aileron"/>
                <a:sym typeface="Aileron"/>
              </a:rPr>
              <a:t>impliquer les locataires et les organismes communautaires. </a:t>
            </a:r>
          </a:p>
          <a:p>
            <a:pPr algn="l">
              <a:lnSpc>
                <a:spcPts val="4633"/>
              </a:lnSpc>
            </a:pPr>
            <a:endParaRPr lang="en-US" sz="3309">
              <a:solidFill>
                <a:srgbClr val="202020"/>
              </a:solidFill>
              <a:latin typeface="Aileron"/>
              <a:ea typeface="Aileron"/>
              <a:cs typeface="Aileron"/>
              <a:sym typeface="Aileron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78752" y="1982814"/>
            <a:ext cx="11027833" cy="2380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73"/>
              </a:lnSpc>
            </a:pPr>
            <a:r>
              <a:rPr lang="en-US" sz="3409" b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Le gouvernement du Québec doit mettre en place des programmes adaptés au développement du logement social des HLM, des coopératives et des OSBL d’habitation.</a:t>
            </a:r>
            <a:r>
              <a:rPr lang="en-US" sz="3409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Ces programmes doivent:  </a:t>
            </a:r>
          </a:p>
        </p:txBody>
      </p:sp>
      <p:sp>
        <p:nvSpPr>
          <p:cNvPr id="8" name="Freeform 8"/>
          <p:cNvSpPr/>
          <p:nvPr/>
        </p:nvSpPr>
        <p:spPr>
          <a:xfrm>
            <a:off x="478752" y="5143500"/>
            <a:ext cx="3204339" cy="5108367"/>
          </a:xfrm>
          <a:custGeom>
            <a:avLst/>
            <a:gdLst/>
            <a:ahLst/>
            <a:cxnLst/>
            <a:rect l="l" t="t" r="r" b="b"/>
            <a:pathLst>
              <a:path w="3204339" h="5108367">
                <a:moveTo>
                  <a:pt x="0" y="0"/>
                </a:moveTo>
                <a:lnTo>
                  <a:pt x="3204340" y="0"/>
                </a:lnTo>
                <a:lnTo>
                  <a:pt x="3204340" y="5108367"/>
                </a:lnTo>
                <a:lnTo>
                  <a:pt x="0" y="51083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862211">
            <a:off x="-4232897" y="5372444"/>
            <a:ext cx="8961094" cy="7771713"/>
          </a:xfrm>
          <a:custGeom>
            <a:avLst/>
            <a:gdLst/>
            <a:ahLst/>
            <a:cxnLst/>
            <a:rect l="l" t="t" r="r" b="b"/>
            <a:pathLst>
              <a:path w="8961094" h="7771713">
                <a:moveTo>
                  <a:pt x="0" y="0"/>
                </a:moveTo>
                <a:lnTo>
                  <a:pt x="8961094" y="0"/>
                </a:lnTo>
                <a:lnTo>
                  <a:pt x="8961094" y="7771712"/>
                </a:lnTo>
                <a:lnTo>
                  <a:pt x="0" y="77717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AutoShape 3"/>
          <p:cNvSpPr/>
          <p:nvPr/>
        </p:nvSpPr>
        <p:spPr>
          <a:xfrm rot="-1586404">
            <a:off x="11707131" y="-1914665"/>
            <a:ext cx="8600144" cy="6563709"/>
          </a:xfrm>
          <a:prstGeom prst="rect">
            <a:avLst/>
          </a:prstGeom>
          <a:solidFill>
            <a:srgbClr val="FC7C16"/>
          </a:solidFill>
        </p:spPr>
        <p:txBody>
          <a:bodyPr/>
          <a:lstStyle/>
          <a:p>
            <a:endParaRPr lang="fr-FR"/>
          </a:p>
        </p:txBody>
      </p:sp>
      <p:sp>
        <p:nvSpPr>
          <p:cNvPr id="4" name="TextBox 4"/>
          <p:cNvSpPr txBox="1"/>
          <p:nvPr/>
        </p:nvSpPr>
        <p:spPr>
          <a:xfrm>
            <a:off x="12345324" y="964207"/>
            <a:ext cx="5616098" cy="3247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64"/>
              </a:lnSpc>
              <a:spcBef>
                <a:spcPct val="0"/>
              </a:spcBef>
            </a:pPr>
            <a:r>
              <a:rPr lang="en-US" sz="6239" spc="-243">
                <a:solidFill>
                  <a:srgbClr val="FFFFFF"/>
                </a:solidFill>
                <a:latin typeface="Louisville II"/>
                <a:ea typeface="Louisville II"/>
                <a:cs typeface="Louisville II"/>
                <a:sym typeface="Louisville II"/>
              </a:rPr>
              <a:t>cOMMENT DOUBLER LE NOMBRE DE LOGEMENTS SOCIAUX EN 15 ANS?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626155" y="1009650"/>
            <a:ext cx="7518703" cy="1897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28"/>
              </a:lnSpc>
            </a:pPr>
            <a:r>
              <a:rPr lang="en-US" sz="6139" spc="67">
                <a:solidFill>
                  <a:srgbClr val="000000"/>
                </a:solidFill>
                <a:latin typeface="Louisville II"/>
                <a:ea typeface="Louisville II"/>
                <a:cs typeface="Louisville II"/>
                <a:sym typeface="Louisville II"/>
              </a:rPr>
              <a:t>Construction neuve, acquisition et inclusion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137171" y="7066202"/>
            <a:ext cx="7442388" cy="2413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33"/>
              </a:lnSpc>
            </a:pPr>
            <a:r>
              <a:rPr lang="en-US" sz="3309" b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Les municipalités doivent adopter des règlements d’inclusion.</a:t>
            </a:r>
            <a:r>
              <a:rPr lang="en-US" sz="3309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</a:p>
          <a:p>
            <a:pPr algn="l">
              <a:lnSpc>
                <a:spcPts val="3373"/>
              </a:lnSpc>
            </a:pPr>
            <a:r>
              <a:rPr lang="en-US" sz="2409" i="1">
                <a:solidFill>
                  <a:srgbClr val="000000"/>
                </a:solidFill>
                <a:latin typeface="Aileron Italics"/>
                <a:ea typeface="Aileron Italics"/>
                <a:cs typeface="Aileron Italics"/>
                <a:sym typeface="Aileron Italics"/>
              </a:rPr>
              <a:t>ces règlements obligent les promoteurs à avoir des logements sociaux dans chaque nouveau développement locatif privé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013442" y="3456619"/>
            <a:ext cx="7847149" cy="3212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73"/>
              </a:lnSpc>
            </a:pPr>
            <a:r>
              <a:rPr lang="en-US" sz="3409" b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Le développement du logements social peut se faire via:</a:t>
            </a:r>
          </a:p>
          <a:p>
            <a:pPr marL="736171" lvl="1" indent="-368085" algn="l">
              <a:lnSpc>
                <a:spcPts val="4773"/>
              </a:lnSpc>
              <a:buFont typeface="Arial"/>
              <a:buChar char="•"/>
            </a:pPr>
            <a:r>
              <a:rPr lang="en-US" sz="3409" b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la construction neuve </a:t>
            </a:r>
          </a:p>
          <a:p>
            <a:pPr marL="714582" lvl="1" indent="-357291" algn="l">
              <a:lnSpc>
                <a:spcPts val="4633"/>
              </a:lnSpc>
              <a:buFont typeface="Arial"/>
              <a:buChar char="•"/>
            </a:pPr>
            <a:r>
              <a:rPr lang="en-US" sz="3309" b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l’acquisition</a:t>
            </a:r>
            <a:r>
              <a:rPr lang="en-US" sz="3309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. </a:t>
            </a:r>
          </a:p>
          <a:p>
            <a:pPr algn="l">
              <a:lnSpc>
                <a:spcPts val="3373"/>
              </a:lnSpc>
            </a:pPr>
            <a:r>
              <a:rPr lang="en-US" sz="2409" i="1">
                <a:solidFill>
                  <a:srgbClr val="000000"/>
                </a:solidFill>
                <a:latin typeface="Aileron Italics"/>
                <a:ea typeface="Aileron Italics"/>
                <a:cs typeface="Aileron Italics"/>
                <a:sym typeface="Aileron Italics"/>
              </a:rPr>
              <a:t>L’acquisition consiste à transformer des logements privés en logements sociaux. </a:t>
            </a:r>
          </a:p>
        </p:txBody>
      </p:sp>
      <p:sp>
        <p:nvSpPr>
          <p:cNvPr id="8" name="Freeform 8"/>
          <p:cNvSpPr/>
          <p:nvPr/>
        </p:nvSpPr>
        <p:spPr>
          <a:xfrm>
            <a:off x="0" y="6172200"/>
            <a:ext cx="4846124" cy="4114800"/>
          </a:xfrm>
          <a:custGeom>
            <a:avLst/>
            <a:gdLst/>
            <a:ahLst/>
            <a:cxnLst/>
            <a:rect l="l" t="t" r="r" b="b"/>
            <a:pathLst>
              <a:path w="4846124" h="4114800">
                <a:moveTo>
                  <a:pt x="0" y="0"/>
                </a:moveTo>
                <a:lnTo>
                  <a:pt x="4846124" y="0"/>
                </a:lnTo>
                <a:lnTo>
                  <a:pt x="48461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13221" y="-310879"/>
            <a:ext cx="5343563" cy="10908759"/>
          </a:xfrm>
          <a:prstGeom prst="rect">
            <a:avLst/>
          </a:prstGeom>
          <a:solidFill>
            <a:srgbClr val="B41C1C"/>
          </a:solidFill>
        </p:spPr>
        <p:txBody>
          <a:bodyPr/>
          <a:lstStyle/>
          <a:p>
            <a:endParaRPr lang="fr-FR"/>
          </a:p>
        </p:txBody>
      </p:sp>
      <p:sp>
        <p:nvSpPr>
          <p:cNvPr id="3" name="TextBox 3"/>
          <p:cNvSpPr txBox="1"/>
          <p:nvPr/>
        </p:nvSpPr>
        <p:spPr>
          <a:xfrm>
            <a:off x="6584118" y="2830706"/>
            <a:ext cx="11384758" cy="7119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endParaRPr dirty="0"/>
          </a:p>
          <a:p>
            <a:pPr marL="863598" lvl="1" indent="-431799" algn="l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010024"/>
                </a:solidFill>
                <a:latin typeface="Aileron"/>
                <a:ea typeface="Aileron"/>
                <a:cs typeface="Aileron"/>
                <a:sym typeface="Aileron"/>
              </a:rPr>
              <a:t>Pénurie</a:t>
            </a:r>
            <a:r>
              <a:rPr lang="en-US" sz="3999" dirty="0">
                <a:solidFill>
                  <a:srgbClr val="010024"/>
                </a:solidFill>
                <a:latin typeface="Aileron"/>
                <a:ea typeface="Aileron"/>
                <a:cs typeface="Aileron"/>
                <a:sym typeface="Aileron"/>
              </a:rPr>
              <a:t> de </a:t>
            </a:r>
            <a:r>
              <a:rPr lang="en-US" sz="3999" dirty="0" err="1">
                <a:solidFill>
                  <a:srgbClr val="010024"/>
                </a:solidFill>
                <a:latin typeface="Aileron"/>
                <a:ea typeface="Aileron"/>
                <a:cs typeface="Aileron"/>
                <a:sym typeface="Aileron"/>
              </a:rPr>
              <a:t>logements</a:t>
            </a:r>
            <a:endParaRPr lang="en-US" sz="3999" dirty="0">
              <a:solidFill>
                <a:srgbClr val="010024"/>
              </a:solidFill>
              <a:latin typeface="Aileron"/>
              <a:ea typeface="Aileron"/>
              <a:cs typeface="Aileron"/>
              <a:sym typeface="Aileron"/>
            </a:endParaRPr>
          </a:p>
          <a:p>
            <a:pPr marL="863598" lvl="1" indent="-431799" algn="l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Logements</a:t>
            </a:r>
            <a:r>
              <a:rPr lang="en-US" sz="399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locatifs</a:t>
            </a:r>
            <a:r>
              <a:rPr lang="en-US" sz="399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hors de prix; </a:t>
            </a:r>
          </a:p>
          <a:p>
            <a:pPr marL="863598" lvl="1" indent="-431799" algn="l">
              <a:lnSpc>
                <a:spcPts val="5599"/>
              </a:lnSpc>
              <a:buFont typeface="Arial"/>
              <a:buChar char="•"/>
            </a:pPr>
            <a:r>
              <a:rPr lang="en-US" sz="3999" dirty="0">
                <a:solidFill>
                  <a:srgbClr val="202020"/>
                </a:solidFill>
                <a:latin typeface="Aileron"/>
                <a:ea typeface="Aileron"/>
                <a:cs typeface="Aileron"/>
                <a:sym typeface="Aileron"/>
              </a:rPr>
              <a:t>Augmentations </a:t>
            </a:r>
            <a:r>
              <a:rPr lang="en-US" sz="3999" dirty="0" err="1">
                <a:solidFill>
                  <a:srgbClr val="202020"/>
                </a:solidFill>
                <a:latin typeface="Aileron"/>
                <a:ea typeface="Aileron"/>
                <a:cs typeface="Aileron"/>
                <a:sym typeface="Aileron"/>
              </a:rPr>
              <a:t>abusives</a:t>
            </a:r>
            <a:r>
              <a:rPr lang="en-US" sz="3999" dirty="0">
                <a:solidFill>
                  <a:srgbClr val="202020"/>
                </a:solidFill>
                <a:latin typeface="Aileron"/>
                <a:ea typeface="Aileron"/>
                <a:cs typeface="Aileron"/>
                <a:sym typeface="Aileron"/>
              </a:rPr>
              <a:t> des </a:t>
            </a:r>
            <a:r>
              <a:rPr lang="en-US" sz="3999" dirty="0" err="1">
                <a:solidFill>
                  <a:srgbClr val="202020"/>
                </a:solidFill>
                <a:latin typeface="Aileron"/>
                <a:ea typeface="Aileron"/>
                <a:cs typeface="Aileron"/>
                <a:sym typeface="Aileron"/>
              </a:rPr>
              <a:t>loyers</a:t>
            </a:r>
            <a:r>
              <a:rPr lang="en-US" sz="3999" dirty="0">
                <a:solidFill>
                  <a:srgbClr val="202020"/>
                </a:solidFill>
                <a:latin typeface="Aileron"/>
                <a:ea typeface="Aileron"/>
                <a:cs typeface="Aileron"/>
                <a:sym typeface="Aileron"/>
              </a:rPr>
              <a:t>;</a:t>
            </a:r>
          </a:p>
          <a:p>
            <a:pPr marL="863598" lvl="1" indent="-431799" algn="l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010024"/>
                </a:solidFill>
                <a:latin typeface="Aileron"/>
                <a:ea typeface="Aileron"/>
                <a:cs typeface="Aileron"/>
                <a:sym typeface="Aileron"/>
              </a:rPr>
              <a:t>Évictions</a:t>
            </a:r>
            <a:r>
              <a:rPr lang="en-US" sz="3999" dirty="0">
                <a:solidFill>
                  <a:srgbClr val="010024"/>
                </a:solidFill>
                <a:latin typeface="Aileron"/>
                <a:ea typeface="Aileron"/>
                <a:cs typeface="Aileron"/>
                <a:sym typeface="Aileron"/>
              </a:rPr>
              <a:t> pour le profit;</a:t>
            </a:r>
          </a:p>
          <a:p>
            <a:pPr marL="863598" lvl="1" indent="-431799" algn="l">
              <a:lnSpc>
                <a:spcPts val="5599"/>
              </a:lnSpc>
              <a:buFont typeface="Arial"/>
              <a:buChar char="•"/>
            </a:pPr>
            <a:r>
              <a:rPr lang="en-US" sz="399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Discrimination</a:t>
            </a:r>
            <a:r>
              <a:rPr lang="en-US" sz="3999" dirty="0">
                <a:solidFill>
                  <a:srgbClr val="010024"/>
                </a:solidFill>
                <a:latin typeface="Aileron"/>
                <a:ea typeface="Aileron"/>
                <a:cs typeface="Aileron"/>
                <a:sym typeface="Aileron"/>
              </a:rPr>
              <a:t>.  </a:t>
            </a:r>
          </a:p>
          <a:p>
            <a:pPr algn="l">
              <a:lnSpc>
                <a:spcPts val="5599"/>
              </a:lnSpc>
            </a:pPr>
            <a:endParaRPr lang="en-US" sz="3999" dirty="0">
              <a:solidFill>
                <a:srgbClr val="010024"/>
              </a:solidFill>
              <a:latin typeface="Aileron"/>
              <a:ea typeface="Aileron"/>
              <a:cs typeface="Aileron"/>
              <a:sym typeface="Aileron"/>
            </a:endParaRPr>
          </a:p>
          <a:p>
            <a:pPr algn="l"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Les propriétaires et les </a:t>
            </a:r>
            <a:r>
              <a:rPr lang="en-US" sz="3999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promoteurs</a:t>
            </a:r>
            <a:r>
              <a:rPr lang="en-US" sz="399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immobiliers</a:t>
            </a:r>
            <a:r>
              <a:rPr lang="en-US" sz="399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profitent</a:t>
            </a:r>
            <a:r>
              <a:rPr lang="en-US" sz="399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de la crise du </a:t>
            </a:r>
            <a:r>
              <a:rPr lang="en-US" sz="3999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logement</a:t>
            </a:r>
            <a:r>
              <a:rPr lang="en-US" sz="399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.</a:t>
            </a:r>
          </a:p>
          <a:p>
            <a:pPr algn="l">
              <a:lnSpc>
                <a:spcPts val="5599"/>
              </a:lnSpc>
            </a:pPr>
            <a:endParaRPr lang="en-US" sz="3999" dirty="0">
              <a:solidFill>
                <a:srgbClr val="000000"/>
              </a:solidFill>
              <a:latin typeface="Aileron"/>
              <a:ea typeface="Aileron"/>
              <a:cs typeface="Aileron"/>
              <a:sym typeface="Aileron"/>
            </a:endParaRPr>
          </a:p>
        </p:txBody>
      </p:sp>
      <p:sp>
        <p:nvSpPr>
          <p:cNvPr id="4" name="Freeform 4"/>
          <p:cNvSpPr/>
          <p:nvPr/>
        </p:nvSpPr>
        <p:spPr>
          <a:xfrm rot="7435490">
            <a:off x="8711872" y="-11005829"/>
            <a:ext cx="17649871" cy="15307252"/>
          </a:xfrm>
          <a:custGeom>
            <a:avLst/>
            <a:gdLst/>
            <a:ahLst/>
            <a:cxnLst/>
            <a:rect l="l" t="t" r="r" b="b"/>
            <a:pathLst>
              <a:path w="17649871" h="15307252">
                <a:moveTo>
                  <a:pt x="0" y="0"/>
                </a:moveTo>
                <a:lnTo>
                  <a:pt x="17649871" y="0"/>
                </a:lnTo>
                <a:lnTo>
                  <a:pt x="17649871" y="15307252"/>
                </a:lnTo>
                <a:lnTo>
                  <a:pt x="0" y="153072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TextBox 5"/>
          <p:cNvSpPr txBox="1"/>
          <p:nvPr/>
        </p:nvSpPr>
        <p:spPr>
          <a:xfrm>
            <a:off x="9839987" y="665853"/>
            <a:ext cx="8448013" cy="1492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84"/>
              </a:lnSpc>
            </a:pPr>
            <a:r>
              <a:rPr lang="en-US" sz="9739" spc="107">
                <a:solidFill>
                  <a:srgbClr val="FFFFFF"/>
                </a:solidFill>
                <a:latin typeface="Louisville II"/>
                <a:ea typeface="Louisville II"/>
                <a:cs typeface="Louisville II"/>
                <a:sym typeface="Louisville II"/>
              </a:rPr>
              <a:t>c’EST LA CRISE...</a:t>
            </a:r>
          </a:p>
        </p:txBody>
      </p:sp>
      <p:sp>
        <p:nvSpPr>
          <p:cNvPr id="6" name="Freeform 6"/>
          <p:cNvSpPr/>
          <p:nvPr/>
        </p:nvSpPr>
        <p:spPr>
          <a:xfrm>
            <a:off x="0" y="3452925"/>
            <a:ext cx="7630534" cy="7144954"/>
          </a:xfrm>
          <a:custGeom>
            <a:avLst/>
            <a:gdLst/>
            <a:ahLst/>
            <a:cxnLst/>
            <a:rect l="l" t="t" r="r" b="b"/>
            <a:pathLst>
              <a:path w="7630534" h="7144954">
                <a:moveTo>
                  <a:pt x="0" y="0"/>
                </a:moveTo>
                <a:lnTo>
                  <a:pt x="7630534" y="0"/>
                </a:lnTo>
                <a:lnTo>
                  <a:pt x="7630534" y="7144954"/>
                </a:lnTo>
                <a:lnTo>
                  <a:pt x="0" y="71449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862211">
            <a:off x="-4232897" y="5372444"/>
            <a:ext cx="8961094" cy="7771713"/>
          </a:xfrm>
          <a:custGeom>
            <a:avLst/>
            <a:gdLst/>
            <a:ahLst/>
            <a:cxnLst/>
            <a:rect l="l" t="t" r="r" b="b"/>
            <a:pathLst>
              <a:path w="8961094" h="7771713">
                <a:moveTo>
                  <a:pt x="0" y="0"/>
                </a:moveTo>
                <a:lnTo>
                  <a:pt x="8961094" y="0"/>
                </a:lnTo>
                <a:lnTo>
                  <a:pt x="8961094" y="7771712"/>
                </a:lnTo>
                <a:lnTo>
                  <a:pt x="0" y="77717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AutoShape 3"/>
          <p:cNvSpPr/>
          <p:nvPr/>
        </p:nvSpPr>
        <p:spPr>
          <a:xfrm rot="-1586404">
            <a:off x="11707131" y="-1914665"/>
            <a:ext cx="8600144" cy="6563709"/>
          </a:xfrm>
          <a:prstGeom prst="rect">
            <a:avLst/>
          </a:prstGeom>
          <a:solidFill>
            <a:srgbClr val="FC7C16"/>
          </a:solidFill>
        </p:spPr>
        <p:txBody>
          <a:bodyPr/>
          <a:lstStyle/>
          <a:p>
            <a:endParaRPr lang="fr-FR"/>
          </a:p>
        </p:txBody>
      </p:sp>
      <p:sp>
        <p:nvSpPr>
          <p:cNvPr id="4" name="TextBox 4"/>
          <p:cNvSpPr txBox="1"/>
          <p:nvPr/>
        </p:nvSpPr>
        <p:spPr>
          <a:xfrm>
            <a:off x="12345324" y="964207"/>
            <a:ext cx="5616098" cy="3247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64"/>
              </a:lnSpc>
              <a:spcBef>
                <a:spcPct val="0"/>
              </a:spcBef>
            </a:pPr>
            <a:r>
              <a:rPr lang="en-US" sz="6239" spc="-243">
                <a:solidFill>
                  <a:srgbClr val="FFFFFF"/>
                </a:solidFill>
                <a:latin typeface="Louisville II"/>
                <a:ea typeface="Louisville II"/>
                <a:cs typeface="Louisville II"/>
                <a:sym typeface="Louisville II"/>
              </a:rPr>
              <a:t>cOMMENT DOUBLER LE NOMBRE DE LOGEMENTS SOCIAUX EN 15 ANS?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625297" y="971550"/>
            <a:ext cx="7518703" cy="1897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28"/>
              </a:lnSpc>
            </a:pPr>
            <a:r>
              <a:rPr lang="en-US" sz="6139" spc="67">
                <a:solidFill>
                  <a:srgbClr val="000000"/>
                </a:solidFill>
                <a:latin typeface="Louisville II"/>
                <a:ea typeface="Louisville II"/>
                <a:cs typeface="Louisville II"/>
                <a:sym typeface="Louisville II"/>
              </a:rPr>
              <a:t>Réserver des sites pour le logement social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367973" y="4766501"/>
            <a:ext cx="8456074" cy="50613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4582" lvl="1" indent="-357291" algn="l">
              <a:lnSpc>
                <a:spcPts val="4633"/>
              </a:lnSpc>
              <a:buFont typeface="Arial"/>
              <a:buChar char="•"/>
            </a:pPr>
            <a:r>
              <a:rPr lang="en-US" sz="3309" b="1">
                <a:solidFill>
                  <a:srgbClr val="202020"/>
                </a:solidFill>
                <a:latin typeface="Aileron Bold"/>
                <a:ea typeface="Aileron Bold"/>
                <a:cs typeface="Aileron Bold"/>
                <a:sym typeface="Aileron Bold"/>
              </a:rPr>
              <a:t>acheter et réserver des terrains et des bâtiments; </a:t>
            </a:r>
          </a:p>
          <a:p>
            <a:pPr marL="714582" lvl="1" indent="-357291" algn="l">
              <a:lnSpc>
                <a:spcPts val="4633"/>
              </a:lnSpc>
              <a:buFont typeface="Arial"/>
              <a:buChar char="•"/>
            </a:pPr>
            <a:r>
              <a:rPr lang="en-US" sz="3309" b="1">
                <a:solidFill>
                  <a:srgbClr val="010024"/>
                </a:solidFill>
                <a:latin typeface="Aileron Bold"/>
                <a:ea typeface="Aileron Bold"/>
                <a:cs typeface="Aileron Bold"/>
                <a:sym typeface="Aileron Bold"/>
              </a:rPr>
              <a:t>destiner tous les sites publics à des logements sociaux </a:t>
            </a:r>
            <a:r>
              <a:rPr lang="en-US" sz="3309">
                <a:solidFill>
                  <a:srgbClr val="010024"/>
                </a:solidFill>
                <a:latin typeface="Aileron"/>
                <a:ea typeface="Aileron"/>
                <a:cs typeface="Aileron"/>
                <a:sym typeface="Aileron"/>
              </a:rPr>
              <a:t>et/ou infrastructures collectives;</a:t>
            </a:r>
          </a:p>
          <a:p>
            <a:pPr marL="714582" lvl="1" indent="-357291" algn="l">
              <a:lnSpc>
                <a:spcPts val="4633"/>
              </a:lnSpc>
              <a:buFont typeface="Arial"/>
              <a:buChar char="•"/>
            </a:pPr>
            <a:r>
              <a:rPr lang="en-US" sz="3309" b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les céder gratuitement ou presque</a:t>
            </a:r>
            <a:r>
              <a:rPr lang="en-US" sz="3309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à des organismes publics, coopératifs et sans but lucratif.</a:t>
            </a:r>
            <a:r>
              <a:rPr lang="en-US" sz="3309" b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 </a:t>
            </a:r>
          </a:p>
          <a:p>
            <a:pPr algn="l">
              <a:lnSpc>
                <a:spcPts val="3373"/>
              </a:lnSpc>
            </a:pPr>
            <a:endParaRPr lang="en-US" sz="3309" b="1">
              <a:solidFill>
                <a:srgbClr val="000000"/>
              </a:solidFill>
              <a:latin typeface="Aileron Bold"/>
              <a:ea typeface="Aileron Bold"/>
              <a:cs typeface="Aileron Bold"/>
              <a:sym typeface="Aileron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69634" y="3407575"/>
            <a:ext cx="11244875" cy="1180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73"/>
              </a:lnSpc>
            </a:pPr>
            <a:r>
              <a:rPr lang="en-US" sz="3409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Les gouvernements du Canada, du Québec et les municipalités doivent :</a:t>
            </a:r>
          </a:p>
        </p:txBody>
      </p:sp>
      <p:sp>
        <p:nvSpPr>
          <p:cNvPr id="8" name="Freeform 8"/>
          <p:cNvSpPr/>
          <p:nvPr/>
        </p:nvSpPr>
        <p:spPr>
          <a:xfrm>
            <a:off x="247650" y="5645154"/>
            <a:ext cx="4270499" cy="4641846"/>
          </a:xfrm>
          <a:custGeom>
            <a:avLst/>
            <a:gdLst/>
            <a:ahLst/>
            <a:cxnLst/>
            <a:rect l="l" t="t" r="r" b="b"/>
            <a:pathLst>
              <a:path w="4270499" h="4641846">
                <a:moveTo>
                  <a:pt x="0" y="0"/>
                </a:moveTo>
                <a:lnTo>
                  <a:pt x="4270499" y="0"/>
                </a:lnTo>
                <a:lnTo>
                  <a:pt x="4270499" y="4641846"/>
                </a:lnTo>
                <a:lnTo>
                  <a:pt x="0" y="46418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361809" y="8081962"/>
            <a:ext cx="19011619" cy="2319338"/>
          </a:xfrm>
          <a:prstGeom prst="rect">
            <a:avLst/>
          </a:prstGeom>
          <a:solidFill>
            <a:srgbClr val="8307B4"/>
          </a:solidFill>
        </p:spPr>
        <p:txBody>
          <a:bodyPr/>
          <a:lstStyle/>
          <a:p>
            <a:endParaRPr lang="fr-FR"/>
          </a:p>
        </p:txBody>
      </p:sp>
      <p:sp>
        <p:nvSpPr>
          <p:cNvPr id="3" name="AutoShape 3"/>
          <p:cNvSpPr/>
          <p:nvPr/>
        </p:nvSpPr>
        <p:spPr>
          <a:xfrm>
            <a:off x="14261762" y="-286000"/>
            <a:ext cx="4388047" cy="8367963"/>
          </a:xfrm>
          <a:prstGeom prst="rect">
            <a:avLst/>
          </a:prstGeom>
          <a:solidFill>
            <a:srgbClr val="F83C3D"/>
          </a:solidFill>
        </p:spPr>
        <p:txBody>
          <a:bodyPr/>
          <a:lstStyle/>
          <a:p>
            <a:endParaRPr lang="fr-FR"/>
          </a:p>
        </p:txBody>
      </p:sp>
      <p:sp>
        <p:nvSpPr>
          <p:cNvPr id="4" name="AutoShape 4"/>
          <p:cNvSpPr/>
          <p:nvPr/>
        </p:nvSpPr>
        <p:spPr>
          <a:xfrm>
            <a:off x="14261762" y="8081962"/>
            <a:ext cx="4578547" cy="2563068"/>
          </a:xfrm>
          <a:prstGeom prst="rect">
            <a:avLst/>
          </a:prstGeom>
          <a:solidFill>
            <a:srgbClr val="FC7C16"/>
          </a:solid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12771599" y="2754640"/>
            <a:ext cx="6068710" cy="6481147"/>
          </a:xfrm>
          <a:custGeom>
            <a:avLst/>
            <a:gdLst/>
            <a:ahLst/>
            <a:cxnLst/>
            <a:rect l="l" t="t" r="r" b="b"/>
            <a:pathLst>
              <a:path w="6068710" h="6481147">
                <a:moveTo>
                  <a:pt x="0" y="0"/>
                </a:moveTo>
                <a:lnTo>
                  <a:pt x="6068710" y="0"/>
                </a:lnTo>
                <a:lnTo>
                  <a:pt x="6068710" y="6481147"/>
                </a:lnTo>
                <a:lnTo>
                  <a:pt x="0" y="64811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TextBox 6"/>
          <p:cNvSpPr txBox="1"/>
          <p:nvPr/>
        </p:nvSpPr>
        <p:spPr>
          <a:xfrm>
            <a:off x="575302" y="8737880"/>
            <a:ext cx="4358377" cy="1131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4"/>
              </a:lnSpc>
              <a:spcBef>
                <a:spcPct val="0"/>
              </a:spcBef>
            </a:pPr>
            <a:r>
              <a:rPr lang="en-US" sz="8239" spc="-321">
                <a:solidFill>
                  <a:srgbClr val="FFFFFF"/>
                </a:solidFill>
                <a:latin typeface="Louisville II"/>
                <a:ea typeface="Louisville II"/>
                <a:cs typeface="Louisville II"/>
                <a:sym typeface="Louisville II"/>
              </a:rPr>
              <a:t>S’impliquer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092814" y="9439697"/>
            <a:ext cx="4358377" cy="608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30"/>
              </a:lnSpc>
              <a:spcBef>
                <a:spcPct val="0"/>
              </a:spcBef>
            </a:pPr>
            <a:r>
              <a:rPr lang="en-US" sz="4539" spc="-177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frapru.qc.ca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00565" y="679889"/>
            <a:ext cx="14768320" cy="2727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30"/>
              </a:lnSpc>
            </a:pPr>
            <a:r>
              <a:rPr lang="en-US" sz="5235" b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Pour faire entendre ses demandes aux gouvernements, le FRAPRU a besoin de vous !</a:t>
            </a:r>
          </a:p>
          <a:p>
            <a:pPr algn="l">
              <a:lnSpc>
                <a:spcPts val="7330"/>
              </a:lnSpc>
            </a:pPr>
            <a:endParaRPr lang="en-US" sz="5235" b="1">
              <a:solidFill>
                <a:srgbClr val="000000"/>
              </a:solidFill>
              <a:latin typeface="Aileron Bold"/>
              <a:ea typeface="Aileron Bold"/>
              <a:cs typeface="Aileron Bold"/>
              <a:sym typeface="Aileron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75302" y="2668915"/>
            <a:ext cx="9834743" cy="4287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82"/>
              </a:lnSpc>
            </a:pPr>
            <a:endParaRPr/>
          </a:p>
          <a:p>
            <a:pPr marL="922635" lvl="1" indent="-461317" algn="l">
              <a:lnSpc>
                <a:spcPts val="5982"/>
              </a:lnSpc>
              <a:buFont typeface="Arial"/>
              <a:buChar char="•"/>
            </a:pPr>
            <a:r>
              <a:rPr lang="en-US" sz="4273" b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Impliquez-vous dans votre comité logement.</a:t>
            </a:r>
          </a:p>
          <a:p>
            <a:pPr marL="922635" lvl="1" indent="-461317" algn="l">
              <a:lnSpc>
                <a:spcPts val="5982"/>
              </a:lnSpc>
              <a:buFont typeface="Arial"/>
              <a:buChar char="•"/>
            </a:pPr>
            <a:r>
              <a:rPr lang="en-US" sz="4273" b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Participez aux actions du FRAPRU.</a:t>
            </a:r>
          </a:p>
          <a:p>
            <a:pPr marL="895576" lvl="1" indent="-447788" algn="l">
              <a:lnSpc>
                <a:spcPts val="5807"/>
              </a:lnSpc>
              <a:buFont typeface="Arial"/>
              <a:buChar char="•"/>
            </a:pPr>
            <a:r>
              <a:rPr lang="en-US" sz="4148" b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Mobilisez votre réseau</a:t>
            </a:r>
            <a:r>
              <a:rPr lang="en-US" sz="4148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.</a:t>
            </a:r>
            <a:r>
              <a:rPr lang="en-US" sz="4148">
                <a:solidFill>
                  <a:srgbClr val="F0412D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</a:p>
          <a:p>
            <a:pPr algn="l">
              <a:lnSpc>
                <a:spcPts val="4228"/>
              </a:lnSpc>
            </a:pPr>
            <a:endParaRPr lang="en-US" sz="4148">
              <a:solidFill>
                <a:srgbClr val="F0412D"/>
              </a:solidFill>
              <a:latin typeface="Aileron"/>
              <a:ea typeface="Aileron"/>
              <a:cs typeface="Aileron"/>
              <a:sym typeface="Aileron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542759" y="-477996"/>
            <a:ext cx="17358722" cy="10908759"/>
          </a:xfrm>
          <a:prstGeom prst="rect">
            <a:avLst/>
          </a:prstGeom>
          <a:solidFill>
            <a:srgbClr val="FDBE29"/>
          </a:solidFill>
        </p:spPr>
        <p:txBody>
          <a:bodyPr/>
          <a:lstStyle/>
          <a:p>
            <a:endParaRPr lang="fr-FR"/>
          </a:p>
        </p:txBody>
      </p:sp>
      <p:sp>
        <p:nvSpPr>
          <p:cNvPr id="3" name="AutoShape 3"/>
          <p:cNvSpPr/>
          <p:nvPr/>
        </p:nvSpPr>
        <p:spPr>
          <a:xfrm>
            <a:off x="-361809" y="-215629"/>
            <a:ext cx="6302034" cy="10908759"/>
          </a:xfrm>
          <a:prstGeom prst="rect">
            <a:avLst/>
          </a:prstGeom>
          <a:solidFill>
            <a:srgbClr val="8307B4"/>
          </a:solidFill>
        </p:spPr>
        <p:txBody>
          <a:bodyPr/>
          <a:lstStyle/>
          <a:p>
            <a:endParaRPr lang="fr-FR"/>
          </a:p>
        </p:txBody>
      </p:sp>
      <p:sp>
        <p:nvSpPr>
          <p:cNvPr id="4" name="AutoShape 4"/>
          <p:cNvSpPr/>
          <p:nvPr/>
        </p:nvSpPr>
        <p:spPr>
          <a:xfrm>
            <a:off x="2979600" y="1028700"/>
            <a:ext cx="6302034" cy="10908759"/>
          </a:xfrm>
          <a:prstGeom prst="rect">
            <a:avLst/>
          </a:prstGeom>
          <a:solidFill>
            <a:srgbClr val="D92091"/>
          </a:solidFill>
        </p:spPr>
        <p:txBody>
          <a:bodyPr/>
          <a:lstStyle/>
          <a:p>
            <a:endParaRPr lang="fr-FR"/>
          </a:p>
        </p:txBody>
      </p:sp>
      <p:sp>
        <p:nvSpPr>
          <p:cNvPr id="5" name="AutoShape 5"/>
          <p:cNvSpPr/>
          <p:nvPr/>
        </p:nvSpPr>
        <p:spPr>
          <a:xfrm rot="5400000">
            <a:off x="9734943" y="-242523"/>
            <a:ext cx="7522212" cy="13536834"/>
          </a:xfrm>
          <a:prstGeom prst="rect">
            <a:avLst/>
          </a:prstGeom>
          <a:solidFill>
            <a:srgbClr val="FC7C16"/>
          </a:solidFill>
        </p:spPr>
        <p:txBody>
          <a:bodyPr/>
          <a:lstStyle/>
          <a:p>
            <a:endParaRPr lang="fr-FR"/>
          </a:p>
        </p:txBody>
      </p:sp>
      <p:sp>
        <p:nvSpPr>
          <p:cNvPr id="6" name="AutoShape 6"/>
          <p:cNvSpPr/>
          <p:nvPr/>
        </p:nvSpPr>
        <p:spPr>
          <a:xfrm>
            <a:off x="-361809" y="6978982"/>
            <a:ext cx="14022297" cy="3451781"/>
          </a:xfrm>
          <a:prstGeom prst="rect">
            <a:avLst/>
          </a:prstGeom>
          <a:solidFill>
            <a:srgbClr val="F83C3D"/>
          </a:solidFill>
        </p:spPr>
        <p:txBody>
          <a:bodyPr/>
          <a:lstStyle/>
          <a:p>
            <a:endParaRPr lang="fr-FR"/>
          </a:p>
        </p:txBody>
      </p:sp>
      <p:sp>
        <p:nvSpPr>
          <p:cNvPr id="7" name="TextBox 7"/>
          <p:cNvSpPr txBox="1"/>
          <p:nvPr/>
        </p:nvSpPr>
        <p:spPr>
          <a:xfrm>
            <a:off x="0" y="7664625"/>
            <a:ext cx="14096999" cy="22955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892"/>
              </a:lnSpc>
              <a:spcBef>
                <a:spcPct val="0"/>
              </a:spcBef>
            </a:pPr>
            <a:r>
              <a:rPr lang="en-US" sz="17541" spc="-684" dirty="0" err="1">
                <a:solidFill>
                  <a:srgbClr val="FFFFFF"/>
                </a:solidFill>
                <a:latin typeface="Louisville II"/>
                <a:ea typeface="Louisville II"/>
                <a:cs typeface="Louisville II"/>
                <a:sym typeface="Louisville II"/>
              </a:rPr>
              <a:t>www.frapru.qc.ca</a:t>
            </a:r>
            <a:endParaRPr lang="en-US" sz="17541" spc="-684" dirty="0">
              <a:solidFill>
                <a:srgbClr val="FFFFFF"/>
              </a:solidFill>
              <a:latin typeface="Louisville II"/>
              <a:ea typeface="Louisville II"/>
              <a:cs typeface="Louisville II"/>
              <a:sym typeface="Louisville I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06EEFE-1A55-735A-E179-FB017C196A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BA6FC6AA-F8CB-9307-3CB5-89DBE21EC233}"/>
              </a:ext>
            </a:extLst>
          </p:cNvPr>
          <p:cNvSpPr/>
          <p:nvPr/>
        </p:nvSpPr>
        <p:spPr>
          <a:xfrm>
            <a:off x="-521748" y="-621759"/>
            <a:ext cx="4761632" cy="10908759"/>
          </a:xfrm>
          <a:prstGeom prst="rect">
            <a:avLst/>
          </a:prstGeom>
          <a:solidFill>
            <a:srgbClr val="B41C1C"/>
          </a:solidFill>
        </p:spPr>
        <p:txBody>
          <a:bodyPr/>
          <a:lstStyle/>
          <a:p>
            <a:endParaRPr lang="fr-FR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377D370-BF91-0445-0E55-A554970153DE}"/>
              </a:ext>
            </a:extLst>
          </p:cNvPr>
          <p:cNvSpPr/>
          <p:nvPr/>
        </p:nvSpPr>
        <p:spPr>
          <a:xfrm rot="7435490">
            <a:off x="8111169" y="-11442032"/>
            <a:ext cx="17649871" cy="15307252"/>
          </a:xfrm>
          <a:custGeom>
            <a:avLst/>
            <a:gdLst/>
            <a:ahLst/>
            <a:cxnLst/>
            <a:rect l="l" t="t" r="r" b="b"/>
            <a:pathLst>
              <a:path w="17649871" h="15307252">
                <a:moveTo>
                  <a:pt x="0" y="0"/>
                </a:moveTo>
                <a:lnTo>
                  <a:pt x="17649871" y="0"/>
                </a:lnTo>
                <a:lnTo>
                  <a:pt x="17649871" y="15307251"/>
                </a:lnTo>
                <a:lnTo>
                  <a:pt x="0" y="153072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C8D673B-E7EB-15B5-1E5B-B2471AB1FEAC}"/>
              </a:ext>
            </a:extLst>
          </p:cNvPr>
          <p:cNvSpPr/>
          <p:nvPr/>
        </p:nvSpPr>
        <p:spPr>
          <a:xfrm>
            <a:off x="-521748" y="4183951"/>
            <a:ext cx="5470355" cy="6334095"/>
          </a:xfrm>
          <a:custGeom>
            <a:avLst/>
            <a:gdLst/>
            <a:ahLst/>
            <a:cxnLst/>
            <a:rect l="l" t="t" r="r" b="b"/>
            <a:pathLst>
              <a:path w="5470355" h="6334095">
                <a:moveTo>
                  <a:pt x="0" y="0"/>
                </a:moveTo>
                <a:lnTo>
                  <a:pt x="5470354" y="0"/>
                </a:lnTo>
                <a:lnTo>
                  <a:pt x="5470354" y="6334095"/>
                </a:lnTo>
                <a:lnTo>
                  <a:pt x="0" y="63340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BF8D407B-AD22-5EC3-D862-C494690F7C3C}"/>
              </a:ext>
            </a:extLst>
          </p:cNvPr>
          <p:cNvSpPr txBox="1"/>
          <p:nvPr/>
        </p:nvSpPr>
        <p:spPr>
          <a:xfrm>
            <a:off x="9295600" y="277647"/>
            <a:ext cx="8448013" cy="1492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84"/>
              </a:lnSpc>
            </a:pPr>
            <a:r>
              <a:rPr lang="en-US" sz="9739" b="1" spc="107">
                <a:solidFill>
                  <a:srgbClr val="FFFFFF"/>
                </a:solidFill>
                <a:latin typeface="Louisville II"/>
                <a:ea typeface="Louisville II"/>
                <a:cs typeface="Louisville II"/>
                <a:sym typeface="Louisville II"/>
              </a:rPr>
              <a:t>c’EST LA CRISE...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81EF9FED-2BCB-34AE-F57F-0174BD076943}"/>
              </a:ext>
            </a:extLst>
          </p:cNvPr>
          <p:cNvSpPr txBox="1"/>
          <p:nvPr/>
        </p:nvSpPr>
        <p:spPr>
          <a:xfrm>
            <a:off x="4642862" y="2511424"/>
            <a:ext cx="9606538" cy="941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70"/>
              </a:lnSpc>
            </a:pPr>
            <a:r>
              <a:rPr lang="en-US" sz="6339" b="1" spc="69" dirty="0">
                <a:solidFill>
                  <a:srgbClr val="000000"/>
                </a:solidFill>
                <a:latin typeface="Louisville II"/>
                <a:ea typeface="Louisville II"/>
                <a:cs typeface="Louisville II"/>
                <a:sym typeface="Louisville II"/>
              </a:rPr>
              <a:t>INABORDABILITÉ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83137E2-35AD-0AE8-F7B8-7B1C466A02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134" y="4515848"/>
            <a:ext cx="11102852" cy="512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614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21748" y="-621759"/>
            <a:ext cx="4761632" cy="10908759"/>
          </a:xfrm>
          <a:prstGeom prst="rect">
            <a:avLst/>
          </a:prstGeom>
          <a:solidFill>
            <a:srgbClr val="B41C1C"/>
          </a:solid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 rot="7435490">
            <a:off x="8111169" y="-11442032"/>
            <a:ext cx="17649871" cy="15307252"/>
          </a:xfrm>
          <a:custGeom>
            <a:avLst/>
            <a:gdLst/>
            <a:ahLst/>
            <a:cxnLst/>
            <a:rect l="l" t="t" r="r" b="b"/>
            <a:pathLst>
              <a:path w="17649871" h="15307252">
                <a:moveTo>
                  <a:pt x="0" y="0"/>
                </a:moveTo>
                <a:lnTo>
                  <a:pt x="17649871" y="0"/>
                </a:lnTo>
                <a:lnTo>
                  <a:pt x="17649871" y="15307251"/>
                </a:lnTo>
                <a:lnTo>
                  <a:pt x="0" y="153072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TextBox 4"/>
          <p:cNvSpPr txBox="1"/>
          <p:nvPr/>
        </p:nvSpPr>
        <p:spPr>
          <a:xfrm>
            <a:off x="5257134" y="3930462"/>
            <a:ext cx="12238094" cy="6578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88"/>
              </a:lnSpc>
            </a:pPr>
            <a:r>
              <a:rPr lang="en-US" sz="3348" b="1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Les </a:t>
            </a:r>
            <a:r>
              <a:rPr lang="en-US" sz="3348" b="1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loyers</a:t>
            </a:r>
            <a:r>
              <a:rPr lang="en-US" sz="3348" b="1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3348" b="1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augmentent</a:t>
            </a:r>
            <a:r>
              <a:rPr lang="en-US" sz="3348" b="1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3348" b="1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partout</a:t>
            </a:r>
            <a:r>
              <a:rPr lang="en-US" sz="3348" b="1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 et très </a:t>
            </a:r>
            <a:r>
              <a:rPr lang="en-US" sz="3348" b="1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vite</a:t>
            </a:r>
            <a:r>
              <a:rPr lang="en-US" sz="3348" b="1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. </a:t>
            </a:r>
          </a:p>
          <a:p>
            <a:pPr marL="457200" indent="-457200" algn="l">
              <a:lnSpc>
                <a:spcPts val="4688"/>
              </a:lnSpc>
              <a:buFont typeface="Arial" panose="020B0604020202020204" pitchFamily="34" charset="0"/>
              <a:buChar char="•"/>
            </a:pPr>
            <a:r>
              <a:rPr lang="en-US" sz="3348" b="1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47% au Québec </a:t>
            </a:r>
            <a:r>
              <a:rPr lang="en-US" sz="3348" b="1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depuis</a:t>
            </a:r>
            <a:r>
              <a:rPr lang="en-US" sz="3348" b="1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3348" b="1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l’arrivée</a:t>
            </a:r>
            <a:r>
              <a:rPr lang="en-US" sz="3348" b="1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 de la CAQ </a:t>
            </a:r>
            <a:r>
              <a:rPr lang="en-US" sz="3348" b="1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en</a:t>
            </a:r>
            <a:r>
              <a:rPr lang="en-US" sz="3348" b="1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 2018</a:t>
            </a:r>
          </a:p>
          <a:p>
            <a:pPr algn="l">
              <a:lnSpc>
                <a:spcPts val="4688"/>
              </a:lnSpc>
            </a:pPr>
            <a:endParaRPr lang="en-US" sz="3348" b="1" dirty="0">
              <a:solidFill>
                <a:srgbClr val="000000"/>
              </a:solidFill>
              <a:latin typeface="Aileron Bold"/>
              <a:ea typeface="Aileron Bold"/>
              <a:cs typeface="Aileron Bold"/>
              <a:sym typeface="Aileron Bold"/>
            </a:endParaRPr>
          </a:p>
          <a:p>
            <a:pPr algn="l">
              <a:lnSpc>
                <a:spcPts val="4688"/>
              </a:lnSpc>
            </a:pPr>
            <a:r>
              <a:rPr lang="en-US" sz="3348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Les ménages </a:t>
            </a:r>
            <a:r>
              <a:rPr lang="en-US" sz="3348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locataires</a:t>
            </a:r>
            <a:r>
              <a:rPr lang="en-US" sz="3348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348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sont</a:t>
            </a:r>
            <a:r>
              <a:rPr lang="en-US" sz="3348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348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toujours</a:t>
            </a:r>
            <a:r>
              <a:rPr lang="en-US" sz="3348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plus </a:t>
            </a:r>
            <a:r>
              <a:rPr lang="en-US" sz="3348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nombreux</a:t>
            </a:r>
            <a:r>
              <a:rPr lang="en-US" sz="3348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à vivre dans des </a:t>
            </a:r>
            <a:r>
              <a:rPr lang="en-US" sz="3348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logements</a:t>
            </a:r>
            <a:r>
              <a:rPr lang="en-US" sz="3348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: </a:t>
            </a:r>
          </a:p>
          <a:p>
            <a:pPr marL="722968" lvl="1" indent="-361484" algn="l">
              <a:lnSpc>
                <a:spcPts val="4688"/>
              </a:lnSpc>
              <a:buFont typeface="Arial"/>
              <a:buChar char="•"/>
            </a:pPr>
            <a:r>
              <a:rPr lang="en-US" sz="3348" b="1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trop </a:t>
            </a:r>
            <a:r>
              <a:rPr lang="en-US" sz="3348" b="1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chers</a:t>
            </a:r>
            <a:r>
              <a:rPr lang="en-US" sz="3348" b="1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, </a:t>
            </a:r>
          </a:p>
          <a:p>
            <a:pPr marL="722968" lvl="1" indent="-361484" algn="l">
              <a:lnSpc>
                <a:spcPts val="4688"/>
              </a:lnSpc>
              <a:buFont typeface="Arial"/>
              <a:buChar char="•"/>
            </a:pPr>
            <a:r>
              <a:rPr lang="en-US" sz="3348" b="1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en</a:t>
            </a:r>
            <a:r>
              <a:rPr lang="en-US" sz="3348" b="1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3348" b="1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mauvais</a:t>
            </a:r>
            <a:r>
              <a:rPr lang="en-US" sz="3348" b="1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 état, </a:t>
            </a:r>
          </a:p>
          <a:p>
            <a:pPr marL="722968" lvl="1" indent="-361484" algn="l">
              <a:lnSpc>
                <a:spcPts val="4688"/>
              </a:lnSpc>
              <a:buFont typeface="Arial"/>
              <a:buChar char="•"/>
            </a:pPr>
            <a:r>
              <a:rPr lang="en-US" sz="3348" b="1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non </a:t>
            </a:r>
            <a:r>
              <a:rPr lang="en-US" sz="3348" b="1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adaptés</a:t>
            </a:r>
            <a:r>
              <a:rPr lang="en-US" sz="3348" b="1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 à </a:t>
            </a:r>
            <a:r>
              <a:rPr lang="en-US" sz="3348" b="1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leurs</a:t>
            </a:r>
            <a:r>
              <a:rPr lang="en-US" sz="3348" b="1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3348" b="1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besoins</a:t>
            </a:r>
            <a:r>
              <a:rPr lang="en-US" sz="3348" b="1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.</a:t>
            </a:r>
          </a:p>
          <a:p>
            <a:pPr algn="l">
              <a:lnSpc>
                <a:spcPts val="4688"/>
              </a:lnSpc>
            </a:pPr>
            <a:endParaRPr lang="en-US" sz="3348" b="1" dirty="0">
              <a:solidFill>
                <a:srgbClr val="000000"/>
              </a:solidFill>
              <a:latin typeface="Aileron Bold"/>
              <a:ea typeface="Aileron Bold"/>
              <a:cs typeface="Aileron Bold"/>
              <a:sym typeface="Aileron Bold"/>
            </a:endParaRPr>
          </a:p>
          <a:p>
            <a:pPr algn="l">
              <a:lnSpc>
                <a:spcPts val="4688"/>
              </a:lnSpc>
            </a:pPr>
            <a:r>
              <a:rPr lang="en-US" sz="3348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Pour les plus </a:t>
            </a:r>
            <a:r>
              <a:rPr lang="en-US" sz="3348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précaires</a:t>
            </a:r>
            <a:r>
              <a:rPr lang="en-US" sz="3348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, </a:t>
            </a:r>
            <a:r>
              <a:rPr lang="en-US" sz="3348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c’est</a:t>
            </a:r>
            <a:r>
              <a:rPr lang="en-US" sz="3348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348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carrément</a:t>
            </a:r>
            <a:r>
              <a:rPr lang="en-US" sz="3348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la rue qui les </a:t>
            </a:r>
            <a:r>
              <a:rPr lang="en-US" sz="3348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guette</a:t>
            </a:r>
            <a:r>
              <a:rPr lang="en-US" sz="3348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. </a:t>
            </a:r>
          </a:p>
          <a:p>
            <a:pPr algn="l">
              <a:lnSpc>
                <a:spcPts val="4688"/>
              </a:lnSpc>
            </a:pPr>
            <a:endParaRPr lang="en-US" sz="3348" dirty="0">
              <a:solidFill>
                <a:srgbClr val="000000"/>
              </a:solidFill>
              <a:latin typeface="Aileron"/>
              <a:ea typeface="Aileron"/>
              <a:cs typeface="Aileron"/>
              <a:sym typeface="Aileron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521748" y="4183951"/>
            <a:ext cx="5470355" cy="6334095"/>
          </a:xfrm>
          <a:custGeom>
            <a:avLst/>
            <a:gdLst/>
            <a:ahLst/>
            <a:cxnLst/>
            <a:rect l="l" t="t" r="r" b="b"/>
            <a:pathLst>
              <a:path w="5470355" h="6334095">
                <a:moveTo>
                  <a:pt x="0" y="0"/>
                </a:moveTo>
                <a:lnTo>
                  <a:pt x="5470354" y="0"/>
                </a:lnTo>
                <a:lnTo>
                  <a:pt x="5470354" y="6334095"/>
                </a:lnTo>
                <a:lnTo>
                  <a:pt x="0" y="63340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TextBox 6"/>
          <p:cNvSpPr txBox="1"/>
          <p:nvPr/>
        </p:nvSpPr>
        <p:spPr>
          <a:xfrm>
            <a:off x="9295600" y="277647"/>
            <a:ext cx="8448013" cy="1492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84"/>
              </a:lnSpc>
            </a:pPr>
            <a:r>
              <a:rPr lang="en-US" sz="9739" b="1" spc="107">
                <a:solidFill>
                  <a:srgbClr val="FFFFFF"/>
                </a:solidFill>
                <a:latin typeface="Louisville II"/>
                <a:ea typeface="Louisville II"/>
                <a:cs typeface="Louisville II"/>
                <a:sym typeface="Louisville II"/>
              </a:rPr>
              <a:t>c’EST LA CRISE...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257134" y="2511424"/>
            <a:ext cx="4527322" cy="973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0"/>
              </a:lnSpc>
            </a:pPr>
            <a:r>
              <a:rPr lang="en-US" sz="6339" b="1" spc="69">
                <a:solidFill>
                  <a:srgbClr val="000000"/>
                </a:solidFill>
                <a:latin typeface="Louisville II"/>
                <a:ea typeface="Louisville II"/>
                <a:cs typeface="Louisville II"/>
                <a:sym typeface="Louisville II"/>
              </a:rPr>
              <a:t>Conséquences: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50AB52-576C-213D-F084-F26B68B851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5C7C410A-8D34-3275-BBE3-C77FEF89ED86}"/>
              </a:ext>
            </a:extLst>
          </p:cNvPr>
          <p:cNvSpPr/>
          <p:nvPr/>
        </p:nvSpPr>
        <p:spPr>
          <a:xfrm>
            <a:off x="-521748" y="-621759"/>
            <a:ext cx="4761632" cy="10908759"/>
          </a:xfrm>
          <a:prstGeom prst="rect">
            <a:avLst/>
          </a:prstGeom>
          <a:solidFill>
            <a:srgbClr val="B41C1C"/>
          </a:solidFill>
        </p:spPr>
        <p:txBody>
          <a:bodyPr/>
          <a:lstStyle/>
          <a:p>
            <a:endParaRPr lang="fr-FR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CB2EC32E-783E-6EEB-9EEF-2E84BD4A2836}"/>
              </a:ext>
            </a:extLst>
          </p:cNvPr>
          <p:cNvSpPr/>
          <p:nvPr/>
        </p:nvSpPr>
        <p:spPr>
          <a:xfrm rot="7435490">
            <a:off x="8111169" y="-11442032"/>
            <a:ext cx="17649871" cy="15307252"/>
          </a:xfrm>
          <a:custGeom>
            <a:avLst/>
            <a:gdLst/>
            <a:ahLst/>
            <a:cxnLst/>
            <a:rect l="l" t="t" r="r" b="b"/>
            <a:pathLst>
              <a:path w="17649871" h="15307252">
                <a:moveTo>
                  <a:pt x="0" y="0"/>
                </a:moveTo>
                <a:lnTo>
                  <a:pt x="17649871" y="0"/>
                </a:lnTo>
                <a:lnTo>
                  <a:pt x="17649871" y="15307251"/>
                </a:lnTo>
                <a:lnTo>
                  <a:pt x="0" y="153072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DFDAAF8E-B0EC-B5B4-F20F-CA5F29FBBDF4}"/>
              </a:ext>
            </a:extLst>
          </p:cNvPr>
          <p:cNvSpPr/>
          <p:nvPr/>
        </p:nvSpPr>
        <p:spPr>
          <a:xfrm>
            <a:off x="-521748" y="4183951"/>
            <a:ext cx="5470355" cy="6334095"/>
          </a:xfrm>
          <a:custGeom>
            <a:avLst/>
            <a:gdLst/>
            <a:ahLst/>
            <a:cxnLst/>
            <a:rect l="l" t="t" r="r" b="b"/>
            <a:pathLst>
              <a:path w="5470355" h="6334095">
                <a:moveTo>
                  <a:pt x="0" y="0"/>
                </a:moveTo>
                <a:lnTo>
                  <a:pt x="5470354" y="0"/>
                </a:lnTo>
                <a:lnTo>
                  <a:pt x="5470354" y="6334095"/>
                </a:lnTo>
                <a:lnTo>
                  <a:pt x="0" y="63340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D5CE1A1E-F5E9-EBD1-6FFD-531D831BB8EE}"/>
              </a:ext>
            </a:extLst>
          </p:cNvPr>
          <p:cNvSpPr txBox="1"/>
          <p:nvPr/>
        </p:nvSpPr>
        <p:spPr>
          <a:xfrm>
            <a:off x="9295600" y="277647"/>
            <a:ext cx="8448013" cy="1492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84"/>
              </a:lnSpc>
            </a:pPr>
            <a:r>
              <a:rPr lang="en-US" sz="9739" b="1" spc="107">
                <a:solidFill>
                  <a:srgbClr val="FFFFFF"/>
                </a:solidFill>
                <a:latin typeface="Louisville II"/>
                <a:ea typeface="Louisville II"/>
                <a:cs typeface="Louisville II"/>
                <a:sym typeface="Louisville II"/>
              </a:rPr>
              <a:t>c’EST LA CRISE...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2F39E587-0B65-CE83-5C53-0EF2349F8378}"/>
              </a:ext>
            </a:extLst>
          </p:cNvPr>
          <p:cNvSpPr txBox="1"/>
          <p:nvPr/>
        </p:nvSpPr>
        <p:spPr>
          <a:xfrm>
            <a:off x="4948607" y="2933700"/>
            <a:ext cx="8919793" cy="19286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70"/>
              </a:lnSpc>
            </a:pPr>
            <a:r>
              <a:rPr lang="en-US" sz="6339" b="1" spc="69" dirty="0">
                <a:solidFill>
                  <a:srgbClr val="000000"/>
                </a:solidFill>
                <a:latin typeface="Louisville II"/>
                <a:ea typeface="Louisville II"/>
                <a:cs typeface="Louisville II"/>
                <a:sym typeface="Louisville II"/>
              </a:rPr>
              <a:t>NON CE N’EST PAS LA FAUTE AUX IMMIGRANT.E.S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BB04B2D-3364-513A-830D-E81198863281}"/>
              </a:ext>
            </a:extLst>
          </p:cNvPr>
          <p:cNvSpPr txBox="1"/>
          <p:nvPr/>
        </p:nvSpPr>
        <p:spPr>
          <a:xfrm>
            <a:off x="5660112" y="5500829"/>
            <a:ext cx="11027688" cy="5009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350" dirty="0"/>
              <a:t>La crise est multifactorielle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3350" dirty="0"/>
              <a:t>Les besoins sont connus depuis longtemps: des dizaines de milliers de ménages locataires avaient déjà des besoins impérieux de logement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3350" dirty="0"/>
              <a:t>Faible encadrement du marché locatif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3350" dirty="0"/>
              <a:t>Airbnb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350" dirty="0"/>
              <a:t>Le logement social est sous-financé depuis 30 ans!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350" dirty="0"/>
              <a:t>Bien avant la pénurie de logement actuelle qui a débuté en 2018, il y avait 40 000 ménages en attente pour un HLM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83667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2CA259-2EC8-FF69-F9F3-4395B7B4A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251B3D8C-F3AA-BE8C-C515-AF6BA2D5B515}"/>
              </a:ext>
            </a:extLst>
          </p:cNvPr>
          <p:cNvSpPr/>
          <p:nvPr/>
        </p:nvSpPr>
        <p:spPr>
          <a:xfrm>
            <a:off x="-521748" y="-621759"/>
            <a:ext cx="4761632" cy="10908759"/>
          </a:xfrm>
          <a:prstGeom prst="rect">
            <a:avLst/>
          </a:prstGeom>
          <a:solidFill>
            <a:srgbClr val="B41C1C"/>
          </a:solidFill>
        </p:spPr>
        <p:txBody>
          <a:bodyPr/>
          <a:lstStyle/>
          <a:p>
            <a:endParaRPr lang="fr-FR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F427C07B-2BD7-16F3-0480-A4EF26FAD1C0}"/>
              </a:ext>
            </a:extLst>
          </p:cNvPr>
          <p:cNvSpPr/>
          <p:nvPr/>
        </p:nvSpPr>
        <p:spPr>
          <a:xfrm rot="7435490">
            <a:off x="9085556" y="-9987670"/>
            <a:ext cx="18332131" cy="15307252"/>
          </a:xfrm>
          <a:custGeom>
            <a:avLst/>
            <a:gdLst/>
            <a:ahLst/>
            <a:cxnLst/>
            <a:rect l="l" t="t" r="r" b="b"/>
            <a:pathLst>
              <a:path w="17649871" h="15307252">
                <a:moveTo>
                  <a:pt x="0" y="0"/>
                </a:moveTo>
                <a:lnTo>
                  <a:pt x="17649871" y="0"/>
                </a:lnTo>
                <a:lnTo>
                  <a:pt x="17649871" y="15307251"/>
                </a:lnTo>
                <a:lnTo>
                  <a:pt x="0" y="153072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5DA146EB-0B63-6340-2943-D7D094D5062B}"/>
              </a:ext>
            </a:extLst>
          </p:cNvPr>
          <p:cNvSpPr txBox="1"/>
          <p:nvPr/>
        </p:nvSpPr>
        <p:spPr>
          <a:xfrm>
            <a:off x="4948607" y="5143500"/>
            <a:ext cx="12958393" cy="47698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688"/>
              </a:lnSpc>
            </a:pPr>
            <a:r>
              <a:rPr lang="en-US" sz="3348" b="1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La crise </a:t>
            </a:r>
            <a:r>
              <a:rPr lang="en-US" sz="3348" b="1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climatique</a:t>
            </a:r>
            <a:r>
              <a:rPr lang="en-US" sz="3348" b="1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 menace les droits </a:t>
            </a:r>
            <a:r>
              <a:rPr lang="en-US" sz="3348" b="1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humains</a:t>
            </a:r>
            <a:r>
              <a:rPr lang="en-US" sz="3348" b="1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3348" b="1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ici</a:t>
            </a:r>
            <a:r>
              <a:rPr lang="en-US" sz="3348" b="1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…</a:t>
            </a:r>
          </a:p>
          <a:p>
            <a:pPr algn="l">
              <a:lnSpc>
                <a:spcPts val="4688"/>
              </a:lnSpc>
            </a:pPr>
            <a:r>
              <a:rPr lang="en-US" sz="3348" b="1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 et </a:t>
            </a:r>
            <a:r>
              <a:rPr lang="en-US" sz="3348" b="1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ailleurs</a:t>
            </a:r>
            <a:r>
              <a:rPr lang="en-US" sz="3348" b="1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 (plus de gens </a:t>
            </a:r>
            <a:r>
              <a:rPr lang="en-US" sz="3348" b="1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doivent</a:t>
            </a:r>
            <a:r>
              <a:rPr lang="en-US" sz="3348" b="1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3348" b="1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fuir</a:t>
            </a:r>
            <a:r>
              <a:rPr lang="en-US" sz="3348" b="1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3348" b="1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leur</a:t>
            </a:r>
            <a:r>
              <a:rPr lang="en-US" sz="3348" b="1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 pays!)</a:t>
            </a:r>
          </a:p>
          <a:p>
            <a:pPr algn="l">
              <a:lnSpc>
                <a:spcPts val="4688"/>
              </a:lnSpc>
            </a:pPr>
            <a:endParaRPr lang="en-US" sz="3348" b="1" dirty="0">
              <a:solidFill>
                <a:srgbClr val="000000"/>
              </a:solidFill>
              <a:latin typeface="Aileron Bold"/>
              <a:ea typeface="Aileron Bold"/>
              <a:cs typeface="Aileron Bold"/>
              <a:sym typeface="Aileron Bold"/>
            </a:endParaRPr>
          </a:p>
          <a:p>
            <a:pPr algn="l">
              <a:lnSpc>
                <a:spcPts val="4688"/>
              </a:lnSpc>
            </a:pPr>
            <a:r>
              <a:rPr lang="en-US" sz="3348" b="1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Les plus </a:t>
            </a:r>
            <a:r>
              <a:rPr lang="en-US" sz="3348" b="1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précaires</a:t>
            </a:r>
            <a:r>
              <a:rPr lang="en-US" sz="3348" b="1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3348" b="1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sont</a:t>
            </a:r>
            <a:r>
              <a:rPr lang="en-US" sz="3348" b="1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 les plus </a:t>
            </a:r>
            <a:r>
              <a:rPr lang="en-US" sz="3348" b="1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vulnérables</a:t>
            </a:r>
            <a:r>
              <a:rPr lang="en-US" sz="3348" b="1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 aux </a:t>
            </a:r>
            <a:r>
              <a:rPr lang="en-US" sz="3348" b="1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conséquences</a:t>
            </a:r>
            <a:r>
              <a:rPr lang="en-US" sz="3348" b="1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 des </a:t>
            </a:r>
            <a:r>
              <a:rPr lang="en-US" sz="3348" b="1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aléas</a:t>
            </a:r>
            <a:r>
              <a:rPr lang="en-US" sz="3348" b="1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3348" b="1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climatiques</a:t>
            </a:r>
            <a:r>
              <a:rPr lang="en-US" sz="3348" b="1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 qui </a:t>
            </a:r>
            <a:r>
              <a:rPr lang="en-US" sz="3348" b="1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s’intensifient</a:t>
            </a:r>
            <a:r>
              <a:rPr lang="en-US" sz="3348" b="1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 (ex.: </a:t>
            </a:r>
            <a:r>
              <a:rPr lang="en-US" sz="3348" b="1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inondations</a:t>
            </a:r>
            <a:r>
              <a:rPr lang="en-US" sz="3348" b="1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, vague de </a:t>
            </a:r>
            <a:r>
              <a:rPr lang="en-US" sz="3348" b="1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chaleur</a:t>
            </a:r>
            <a:endParaRPr lang="en-US" sz="3348" b="1" dirty="0">
              <a:solidFill>
                <a:srgbClr val="000000"/>
              </a:solidFill>
              <a:latin typeface="Aileron Bold"/>
              <a:ea typeface="Aileron Bold"/>
              <a:cs typeface="Aileron Bold"/>
              <a:sym typeface="Aileron Bold"/>
            </a:endParaRPr>
          </a:p>
          <a:p>
            <a:pPr algn="l">
              <a:lnSpc>
                <a:spcPts val="4688"/>
              </a:lnSpc>
            </a:pPr>
            <a:r>
              <a:rPr lang="en-US" sz="3348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Le </a:t>
            </a:r>
            <a:r>
              <a:rPr lang="en-US" sz="3348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logement</a:t>
            </a:r>
            <a:r>
              <a:rPr lang="en-US" sz="3348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social </a:t>
            </a:r>
            <a:r>
              <a:rPr lang="en-US" sz="3348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est</a:t>
            </a:r>
            <a:r>
              <a:rPr lang="en-US" sz="3348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348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nécessaire</a:t>
            </a:r>
            <a:r>
              <a:rPr lang="en-US" sz="3348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pour </a:t>
            </a:r>
            <a:r>
              <a:rPr lang="en-US" sz="3348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contrer</a:t>
            </a:r>
            <a:r>
              <a:rPr lang="en-US" sz="3348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la gentrification verte qui </a:t>
            </a:r>
            <a:r>
              <a:rPr lang="en-US" sz="3348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vient</a:t>
            </a:r>
            <a:r>
              <a:rPr lang="en-US" sz="3348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avec les </a:t>
            </a:r>
            <a:r>
              <a:rPr lang="en-US" sz="3348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mesures</a:t>
            </a:r>
            <a:r>
              <a:rPr lang="en-US" sz="3348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348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visant</a:t>
            </a:r>
            <a:r>
              <a:rPr lang="en-US" sz="3348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à </a:t>
            </a:r>
            <a:r>
              <a:rPr lang="en-US" sz="3348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contrer</a:t>
            </a:r>
            <a:r>
              <a:rPr lang="en-US" sz="3348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les </a:t>
            </a:r>
            <a:r>
              <a:rPr lang="en-US" sz="3348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aléas</a:t>
            </a:r>
            <a:r>
              <a:rPr lang="en-US" sz="3348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348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climatiques</a:t>
            </a:r>
            <a:endParaRPr lang="en-US" sz="3348" dirty="0">
              <a:solidFill>
                <a:srgbClr val="000000"/>
              </a:solidFill>
              <a:latin typeface="Aileron"/>
              <a:ea typeface="Aileron"/>
              <a:cs typeface="Aileron"/>
              <a:sym typeface="Aileron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973DB28E-3EE5-BF53-02A7-ED8DEE967310}"/>
              </a:ext>
            </a:extLst>
          </p:cNvPr>
          <p:cNvSpPr/>
          <p:nvPr/>
        </p:nvSpPr>
        <p:spPr>
          <a:xfrm>
            <a:off x="-521748" y="4183951"/>
            <a:ext cx="5470355" cy="6334095"/>
          </a:xfrm>
          <a:custGeom>
            <a:avLst/>
            <a:gdLst/>
            <a:ahLst/>
            <a:cxnLst/>
            <a:rect l="l" t="t" r="r" b="b"/>
            <a:pathLst>
              <a:path w="5470355" h="6334095">
                <a:moveTo>
                  <a:pt x="0" y="0"/>
                </a:moveTo>
                <a:lnTo>
                  <a:pt x="5470354" y="0"/>
                </a:lnTo>
                <a:lnTo>
                  <a:pt x="5470354" y="6334095"/>
                </a:lnTo>
                <a:lnTo>
                  <a:pt x="0" y="63340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F2B474AE-F8F2-8A4E-EAA2-3717CE3E46E5}"/>
              </a:ext>
            </a:extLst>
          </p:cNvPr>
          <p:cNvSpPr txBox="1"/>
          <p:nvPr/>
        </p:nvSpPr>
        <p:spPr>
          <a:xfrm>
            <a:off x="10058400" y="277646"/>
            <a:ext cx="8077200" cy="44146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84"/>
              </a:lnSpc>
            </a:pPr>
            <a:r>
              <a:rPr lang="en-US" sz="8000" b="1" spc="107" dirty="0">
                <a:solidFill>
                  <a:srgbClr val="FFFFFF"/>
                </a:solidFill>
                <a:latin typeface="Louisville II"/>
                <a:ea typeface="Louisville II"/>
                <a:cs typeface="Louisville II"/>
                <a:sym typeface="Louisville II"/>
              </a:rPr>
              <a:t>LA CRISE CLIMATIQUE VA EMPIRER LES     			CHOSES</a:t>
            </a:r>
          </a:p>
        </p:txBody>
      </p:sp>
    </p:spTree>
    <p:extLst>
      <p:ext uri="{BB962C8B-B14F-4D97-AF65-F5344CB8AC3E}">
        <p14:creationId xmlns:p14="http://schemas.microsoft.com/office/powerpoint/2010/main" val="35479699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2564094">
            <a:off x="8127625" y="7075857"/>
            <a:ext cx="12746470" cy="4542004"/>
          </a:xfrm>
          <a:prstGeom prst="rect">
            <a:avLst/>
          </a:prstGeom>
          <a:solidFill>
            <a:srgbClr val="8307B4"/>
          </a:solidFill>
        </p:spPr>
        <p:txBody>
          <a:bodyPr/>
          <a:lstStyle/>
          <a:p>
            <a:endParaRPr lang="fr-FR"/>
          </a:p>
        </p:txBody>
      </p:sp>
      <p:sp>
        <p:nvSpPr>
          <p:cNvPr id="3" name="AutoShape 3"/>
          <p:cNvSpPr/>
          <p:nvPr/>
        </p:nvSpPr>
        <p:spPr>
          <a:xfrm>
            <a:off x="15271950" y="336358"/>
            <a:ext cx="3635034" cy="10908759"/>
          </a:xfrm>
          <a:prstGeom prst="rect">
            <a:avLst/>
          </a:prstGeom>
          <a:solidFill>
            <a:srgbClr val="D92091"/>
          </a:solidFill>
        </p:spPr>
        <p:txBody>
          <a:bodyPr/>
          <a:lstStyle/>
          <a:p>
            <a:endParaRPr lang="fr-FR"/>
          </a:p>
        </p:txBody>
      </p:sp>
      <p:sp>
        <p:nvSpPr>
          <p:cNvPr id="4" name="AutoShape 4"/>
          <p:cNvSpPr/>
          <p:nvPr/>
        </p:nvSpPr>
        <p:spPr>
          <a:xfrm rot="158354">
            <a:off x="-410947" y="-501391"/>
            <a:ext cx="19011619" cy="2572193"/>
          </a:xfrm>
          <a:prstGeom prst="rect">
            <a:avLst/>
          </a:prstGeom>
          <a:solidFill>
            <a:srgbClr val="FC7C16"/>
          </a:solidFill>
        </p:spPr>
        <p:txBody>
          <a:bodyPr/>
          <a:lstStyle/>
          <a:p>
            <a:endParaRPr lang="fr-FR"/>
          </a:p>
        </p:txBody>
      </p:sp>
      <p:sp>
        <p:nvSpPr>
          <p:cNvPr id="5" name="TextBox 5"/>
          <p:cNvSpPr txBox="1"/>
          <p:nvPr/>
        </p:nvSpPr>
        <p:spPr>
          <a:xfrm>
            <a:off x="1028700" y="4731516"/>
            <a:ext cx="10553700" cy="54863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Beaucoup de nouveaux </a:t>
            </a:r>
            <a:r>
              <a:rPr lang="en-US" sz="3399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logements</a:t>
            </a:r>
            <a:r>
              <a:rPr lang="en-US" sz="339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se </a:t>
            </a:r>
            <a:r>
              <a:rPr lang="en-US" sz="3399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sont</a:t>
            </a:r>
            <a:r>
              <a:rPr lang="en-US" sz="339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construits</a:t>
            </a:r>
            <a:r>
              <a:rPr lang="en-US" sz="339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dans les </a:t>
            </a:r>
            <a:r>
              <a:rPr lang="en-US" sz="3399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dernières</a:t>
            </a:r>
            <a:r>
              <a:rPr lang="en-US" sz="339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années</a:t>
            </a:r>
            <a:r>
              <a:rPr lang="en-US" sz="339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. Les </a:t>
            </a:r>
            <a:r>
              <a:rPr lang="en-US" sz="3399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loyers</a:t>
            </a:r>
            <a:r>
              <a:rPr lang="en-US" sz="339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de </a:t>
            </a:r>
            <a:r>
              <a:rPr lang="en-US" sz="3399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ces</a:t>
            </a:r>
            <a:r>
              <a:rPr lang="en-US" sz="339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logements</a:t>
            </a:r>
            <a:r>
              <a:rPr lang="en-US" sz="339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sont</a:t>
            </a:r>
            <a:r>
              <a:rPr lang="en-US" sz="339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très </a:t>
            </a:r>
            <a:r>
              <a:rPr lang="en-US" sz="3399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élevés</a:t>
            </a:r>
            <a:r>
              <a:rPr lang="en-US" sz="339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:</a:t>
            </a:r>
          </a:p>
          <a:p>
            <a:pPr marL="733983" lvl="1" indent="-366992" algn="l">
              <a:lnSpc>
                <a:spcPts val="4759"/>
              </a:lnSpc>
              <a:buFont typeface="Arial"/>
              <a:buChar char="•"/>
            </a:pPr>
            <a:r>
              <a:rPr lang="en-US" sz="3399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donc</a:t>
            </a:r>
            <a:r>
              <a:rPr lang="en-US" sz="339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399" b="1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trop </a:t>
            </a:r>
            <a:r>
              <a:rPr lang="en-US" sz="3399" b="1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chers</a:t>
            </a:r>
            <a:r>
              <a:rPr lang="en-US" sz="3399" b="1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 pour les </a:t>
            </a:r>
            <a:r>
              <a:rPr lang="en-US" sz="3399" b="1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locataires</a:t>
            </a:r>
            <a:r>
              <a:rPr lang="en-US" sz="3399" b="1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 à </a:t>
            </a:r>
            <a:r>
              <a:rPr lang="en-US" sz="3399" b="1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faible</a:t>
            </a:r>
            <a:r>
              <a:rPr lang="en-US" sz="3399" b="1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revenus</a:t>
            </a:r>
            <a:r>
              <a:rPr lang="en-US" sz="339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. </a:t>
            </a:r>
          </a:p>
          <a:p>
            <a:pPr marL="733983" lvl="1" indent="-366992" algn="l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a </a:t>
            </a:r>
            <a:r>
              <a:rPr lang="en-US" sz="3399" b="1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participé</a:t>
            </a:r>
            <a:r>
              <a:rPr lang="en-US" sz="3399" b="1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 à augmenter le </a:t>
            </a:r>
            <a:r>
              <a:rPr lang="en-US" sz="3399" b="1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loyer</a:t>
            </a:r>
            <a:r>
              <a:rPr lang="en-US" sz="3399" b="1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moyen</a:t>
            </a:r>
            <a:r>
              <a:rPr lang="en-US" sz="3399" b="1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339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du </a:t>
            </a:r>
            <a:r>
              <a:rPr lang="en-US" sz="3399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marché</a:t>
            </a:r>
            <a:r>
              <a:rPr lang="en-US" sz="339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locative</a:t>
            </a:r>
          </a:p>
          <a:p>
            <a:pPr marL="733983" lvl="1" indent="-366992" algn="l">
              <a:lnSpc>
                <a:spcPts val="4759"/>
              </a:lnSpc>
              <a:buFont typeface="Arial"/>
              <a:buChar char="•"/>
            </a:pPr>
            <a:r>
              <a:rPr lang="en-US" sz="3399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l’effet</a:t>
            </a:r>
            <a:r>
              <a:rPr lang="en-US" sz="339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de </a:t>
            </a:r>
            <a:r>
              <a:rPr lang="en-US" sz="3399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ruisselement</a:t>
            </a:r>
            <a:r>
              <a:rPr lang="en-US" sz="339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attendu</a:t>
            </a:r>
            <a:r>
              <a:rPr lang="en-US" sz="339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ne se </a:t>
            </a:r>
            <a:r>
              <a:rPr lang="en-US" sz="3399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produira</a:t>
            </a:r>
            <a:r>
              <a:rPr lang="en-US" sz="339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pas</a:t>
            </a:r>
          </a:p>
          <a:p>
            <a:pPr algn="l">
              <a:lnSpc>
                <a:spcPts val="4759"/>
              </a:lnSpc>
            </a:pPr>
            <a:endParaRPr lang="en-US" sz="3399" dirty="0">
              <a:solidFill>
                <a:srgbClr val="000000"/>
              </a:solidFill>
              <a:latin typeface="Aileron"/>
              <a:ea typeface="Aileron"/>
              <a:cs typeface="Aileron"/>
              <a:sym typeface="Aileron"/>
            </a:endParaRPr>
          </a:p>
        </p:txBody>
      </p:sp>
      <p:sp>
        <p:nvSpPr>
          <p:cNvPr id="6" name="AutoShape 6"/>
          <p:cNvSpPr/>
          <p:nvPr/>
        </p:nvSpPr>
        <p:spPr>
          <a:xfrm rot="296475">
            <a:off x="-173616" y="10002296"/>
            <a:ext cx="14900498" cy="2871276"/>
          </a:xfrm>
          <a:prstGeom prst="rect">
            <a:avLst/>
          </a:prstGeom>
          <a:solidFill>
            <a:srgbClr val="78D3D8"/>
          </a:solid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12581454" y="4103725"/>
            <a:ext cx="4960189" cy="5567560"/>
          </a:xfrm>
          <a:custGeom>
            <a:avLst/>
            <a:gdLst/>
            <a:ahLst/>
            <a:cxnLst/>
            <a:rect l="l" t="t" r="r" b="b"/>
            <a:pathLst>
              <a:path w="4960189" h="5567560">
                <a:moveTo>
                  <a:pt x="0" y="0"/>
                </a:moveTo>
                <a:lnTo>
                  <a:pt x="4960189" y="0"/>
                </a:lnTo>
                <a:lnTo>
                  <a:pt x="4960189" y="5567560"/>
                </a:lnTo>
                <a:lnTo>
                  <a:pt x="0" y="55675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TextBox 8"/>
          <p:cNvSpPr txBox="1"/>
          <p:nvPr/>
        </p:nvSpPr>
        <p:spPr>
          <a:xfrm>
            <a:off x="761869" y="450658"/>
            <a:ext cx="16665987" cy="1318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33"/>
              </a:lnSpc>
            </a:pPr>
            <a:r>
              <a:rPr lang="en-US" sz="9739" spc="-379" dirty="0">
                <a:solidFill>
                  <a:srgbClr val="FFFFFF"/>
                </a:solidFill>
                <a:latin typeface="Louisville II"/>
                <a:ea typeface="Louisville II"/>
                <a:cs typeface="Louisville II"/>
                <a:sym typeface="Louisville II"/>
              </a:rPr>
              <a:t>La </a:t>
            </a:r>
            <a:r>
              <a:rPr lang="en-US" sz="9739" spc="-379" dirty="0" err="1">
                <a:solidFill>
                  <a:srgbClr val="FFFFFF"/>
                </a:solidFill>
                <a:latin typeface="Louisville II"/>
                <a:ea typeface="Louisville II"/>
                <a:cs typeface="Louisville II"/>
                <a:sym typeface="Louisville II"/>
              </a:rPr>
              <a:t>clé</a:t>
            </a:r>
            <a:r>
              <a:rPr lang="en-US" sz="9739" spc="-379" dirty="0">
                <a:solidFill>
                  <a:srgbClr val="FFFFFF"/>
                </a:solidFill>
                <a:latin typeface="Louisville II"/>
                <a:ea typeface="Louisville II"/>
                <a:cs typeface="Louisville II"/>
                <a:sym typeface="Louisville II"/>
              </a:rPr>
              <a:t>, </a:t>
            </a:r>
            <a:r>
              <a:rPr lang="en-US" sz="9739" spc="-379" dirty="0" err="1">
                <a:solidFill>
                  <a:srgbClr val="FFFFFF"/>
                </a:solidFill>
                <a:latin typeface="Louisville II"/>
                <a:ea typeface="Louisville II"/>
                <a:cs typeface="Louisville II"/>
                <a:sym typeface="Louisville II"/>
              </a:rPr>
              <a:t>c’est</a:t>
            </a:r>
            <a:r>
              <a:rPr lang="en-US" sz="9739" spc="-379" dirty="0">
                <a:solidFill>
                  <a:srgbClr val="FFFFFF"/>
                </a:solidFill>
                <a:latin typeface="Louisville II"/>
                <a:ea typeface="Louisville II"/>
                <a:cs typeface="Louisville II"/>
                <a:sym typeface="Louisville II"/>
              </a:rPr>
              <a:t> …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2488102"/>
            <a:ext cx="12945215" cy="1897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28"/>
              </a:lnSpc>
            </a:pPr>
            <a:r>
              <a:rPr lang="en-US" sz="6139" spc="67">
                <a:solidFill>
                  <a:srgbClr val="000000"/>
                </a:solidFill>
                <a:latin typeface="Louisville II"/>
                <a:ea typeface="Louisville II"/>
                <a:cs typeface="Louisville II"/>
                <a:sym typeface="Louisville II"/>
              </a:rPr>
              <a:t>Augmenter Le nombre de logements, </a:t>
            </a:r>
          </a:p>
          <a:p>
            <a:pPr algn="l">
              <a:lnSpc>
                <a:spcPts val="7428"/>
              </a:lnSpc>
            </a:pPr>
            <a:r>
              <a:rPr lang="en-US" sz="6139" spc="67">
                <a:solidFill>
                  <a:srgbClr val="000000"/>
                </a:solidFill>
                <a:latin typeface="Louisville II"/>
                <a:ea typeface="Louisville II"/>
                <a:cs typeface="Louisville II"/>
                <a:sym typeface="Louisville II"/>
              </a:rPr>
              <a:t>sans se préoccuper du prix des loyers?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158354">
            <a:off x="598931" y="-1132951"/>
            <a:ext cx="19011619" cy="11610153"/>
          </a:xfrm>
          <a:prstGeom prst="rect">
            <a:avLst/>
          </a:prstGeom>
          <a:solidFill>
            <a:srgbClr val="FC7C16"/>
          </a:solidFill>
        </p:spPr>
        <p:txBody>
          <a:bodyPr/>
          <a:lstStyle/>
          <a:p>
            <a:endParaRPr lang="fr-FR"/>
          </a:p>
        </p:txBody>
      </p:sp>
      <p:sp>
        <p:nvSpPr>
          <p:cNvPr id="3" name="AutoShape 3"/>
          <p:cNvSpPr/>
          <p:nvPr/>
        </p:nvSpPr>
        <p:spPr>
          <a:xfrm>
            <a:off x="0" y="0"/>
            <a:ext cx="3635034" cy="10908759"/>
          </a:xfrm>
          <a:prstGeom prst="rect">
            <a:avLst/>
          </a:prstGeom>
          <a:solidFill>
            <a:srgbClr val="D92091"/>
          </a:solidFill>
        </p:spPr>
        <p:txBody>
          <a:bodyPr/>
          <a:lstStyle/>
          <a:p>
            <a:endParaRPr lang="fr-FR"/>
          </a:p>
        </p:txBody>
      </p:sp>
      <p:sp>
        <p:nvSpPr>
          <p:cNvPr id="4" name="AutoShape 4"/>
          <p:cNvSpPr/>
          <p:nvPr/>
        </p:nvSpPr>
        <p:spPr>
          <a:xfrm rot="-2564094">
            <a:off x="6456953" y="-1310619"/>
            <a:ext cx="16034521" cy="15466600"/>
          </a:xfrm>
          <a:prstGeom prst="rect">
            <a:avLst/>
          </a:prstGeom>
          <a:solidFill>
            <a:srgbClr val="8307B4"/>
          </a:solidFill>
        </p:spPr>
        <p:txBody>
          <a:bodyPr/>
          <a:lstStyle/>
          <a:p>
            <a:endParaRPr lang="fr-FR"/>
          </a:p>
        </p:txBody>
      </p:sp>
      <p:sp>
        <p:nvSpPr>
          <p:cNvPr id="5" name="AutoShape 5"/>
          <p:cNvSpPr/>
          <p:nvPr/>
        </p:nvSpPr>
        <p:spPr>
          <a:xfrm rot="296475">
            <a:off x="-1230056" y="8859210"/>
            <a:ext cx="21388297" cy="5016639"/>
          </a:xfrm>
          <a:prstGeom prst="rect">
            <a:avLst/>
          </a:prstGeom>
          <a:solidFill>
            <a:srgbClr val="78D3D8"/>
          </a:solid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1087563" y="4672126"/>
            <a:ext cx="5094943" cy="4928200"/>
          </a:xfrm>
          <a:custGeom>
            <a:avLst/>
            <a:gdLst/>
            <a:ahLst/>
            <a:cxnLst/>
            <a:rect l="l" t="t" r="r" b="b"/>
            <a:pathLst>
              <a:path w="5094943" h="4928200">
                <a:moveTo>
                  <a:pt x="0" y="0"/>
                </a:moveTo>
                <a:lnTo>
                  <a:pt x="5094943" y="0"/>
                </a:lnTo>
                <a:lnTo>
                  <a:pt x="5094943" y="4928199"/>
                </a:lnTo>
                <a:lnTo>
                  <a:pt x="0" y="49281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TextBox 7"/>
          <p:cNvSpPr txBox="1"/>
          <p:nvPr/>
        </p:nvSpPr>
        <p:spPr>
          <a:xfrm>
            <a:off x="3337652" y="3537585"/>
            <a:ext cx="16665987" cy="3430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59"/>
              </a:lnSpc>
            </a:pPr>
            <a:r>
              <a:rPr lang="en-US" sz="12999" spc="-506">
                <a:solidFill>
                  <a:srgbClr val="FFFFFF"/>
                </a:solidFill>
                <a:latin typeface="Louisville II"/>
                <a:ea typeface="Louisville II"/>
                <a:cs typeface="Louisville II"/>
                <a:sym typeface="Louisville II"/>
              </a:rPr>
              <a:t>La clé, c’est le </a:t>
            </a:r>
          </a:p>
          <a:p>
            <a:pPr algn="ctr">
              <a:lnSpc>
                <a:spcPts val="13259"/>
              </a:lnSpc>
            </a:pPr>
            <a:r>
              <a:rPr lang="en-US" sz="12999" spc="-506">
                <a:solidFill>
                  <a:srgbClr val="FFFFFF"/>
                </a:solidFill>
                <a:latin typeface="Louisville II"/>
                <a:ea typeface="Louisville II"/>
                <a:cs typeface="Louisville II"/>
                <a:sym typeface="Louisville II"/>
              </a:rPr>
              <a:t>logement social!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2564094">
            <a:off x="7870450" y="6428620"/>
            <a:ext cx="12746470" cy="4542004"/>
          </a:xfrm>
          <a:prstGeom prst="rect">
            <a:avLst/>
          </a:prstGeom>
          <a:solidFill>
            <a:srgbClr val="8307B4"/>
          </a:solidFill>
        </p:spPr>
        <p:txBody>
          <a:bodyPr/>
          <a:lstStyle/>
          <a:p>
            <a:endParaRPr lang="fr-FR"/>
          </a:p>
        </p:txBody>
      </p:sp>
      <p:sp>
        <p:nvSpPr>
          <p:cNvPr id="3" name="AutoShape 3"/>
          <p:cNvSpPr/>
          <p:nvPr/>
        </p:nvSpPr>
        <p:spPr>
          <a:xfrm>
            <a:off x="15014775" y="-310879"/>
            <a:ext cx="3635034" cy="10908759"/>
          </a:xfrm>
          <a:prstGeom prst="rect">
            <a:avLst/>
          </a:prstGeom>
          <a:solidFill>
            <a:srgbClr val="D92091"/>
          </a:solidFill>
        </p:spPr>
        <p:txBody>
          <a:bodyPr/>
          <a:lstStyle/>
          <a:p>
            <a:endParaRPr lang="fr-FR"/>
          </a:p>
        </p:txBody>
      </p:sp>
      <p:sp>
        <p:nvSpPr>
          <p:cNvPr id="4" name="AutoShape 4"/>
          <p:cNvSpPr/>
          <p:nvPr/>
        </p:nvSpPr>
        <p:spPr>
          <a:xfrm rot="158354">
            <a:off x="-410947" y="-501391"/>
            <a:ext cx="19011619" cy="2572193"/>
          </a:xfrm>
          <a:prstGeom prst="rect">
            <a:avLst/>
          </a:prstGeom>
          <a:solidFill>
            <a:srgbClr val="FC7C16"/>
          </a:solidFill>
        </p:spPr>
        <p:txBody>
          <a:bodyPr/>
          <a:lstStyle/>
          <a:p>
            <a:endParaRPr lang="fr-FR"/>
          </a:p>
        </p:txBody>
      </p:sp>
      <p:sp>
        <p:nvSpPr>
          <p:cNvPr id="5" name="TextBox 5"/>
          <p:cNvSpPr txBox="1"/>
          <p:nvPr/>
        </p:nvSpPr>
        <p:spPr>
          <a:xfrm>
            <a:off x="761869" y="3624025"/>
            <a:ext cx="10091799" cy="5653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73599" lvl="1" indent="-436799" algn="l">
              <a:lnSpc>
                <a:spcPts val="5664"/>
              </a:lnSpc>
              <a:buFont typeface="Arial"/>
              <a:buChar char="•"/>
            </a:pPr>
            <a:r>
              <a:rPr lang="en-US" sz="4046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appartient à la collectivité. </a:t>
            </a:r>
          </a:p>
          <a:p>
            <a:pPr marL="873599" lvl="1" indent="-436799" algn="l">
              <a:lnSpc>
                <a:spcPts val="5664"/>
              </a:lnSpc>
              <a:buFont typeface="Arial"/>
              <a:buChar char="•"/>
            </a:pPr>
            <a:r>
              <a:rPr lang="en-US" sz="4046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objectif: répondre aux besoins des locataires. </a:t>
            </a:r>
          </a:p>
          <a:p>
            <a:pPr marL="873599" lvl="1" indent="-436799" algn="l">
              <a:lnSpc>
                <a:spcPts val="5664"/>
              </a:lnSpc>
              <a:buFont typeface="Arial"/>
              <a:buChar char="•"/>
            </a:pPr>
            <a:r>
              <a:rPr lang="en-US" sz="4046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subventionné par les gouvernements. </a:t>
            </a:r>
          </a:p>
          <a:p>
            <a:pPr marL="873599" lvl="1" indent="-436799" algn="l">
              <a:lnSpc>
                <a:spcPts val="5664"/>
              </a:lnSpc>
              <a:buFont typeface="Arial"/>
              <a:buChar char="•"/>
            </a:pPr>
            <a:r>
              <a:rPr lang="en-US" sz="4046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Existe sous trois grandes formes:</a:t>
            </a:r>
          </a:p>
          <a:p>
            <a:pPr marL="1747197" lvl="2" indent="-582399" algn="l">
              <a:lnSpc>
                <a:spcPts val="5664"/>
              </a:lnSpc>
              <a:buFont typeface="Arial"/>
              <a:buChar char="⚬"/>
            </a:pPr>
            <a:r>
              <a:rPr lang="en-US" sz="4046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logements publics (HLM)</a:t>
            </a:r>
          </a:p>
          <a:p>
            <a:pPr marL="1747197" lvl="2" indent="-582399" algn="l">
              <a:lnSpc>
                <a:spcPts val="5664"/>
              </a:lnSpc>
              <a:buFont typeface="Arial"/>
              <a:buChar char="⚬"/>
            </a:pPr>
            <a:r>
              <a:rPr lang="en-US" sz="4046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Coopératives </a:t>
            </a:r>
          </a:p>
          <a:p>
            <a:pPr marL="1747197" lvl="2" indent="-582399" algn="l">
              <a:lnSpc>
                <a:spcPts val="5664"/>
              </a:lnSpc>
              <a:buFont typeface="Arial"/>
              <a:buChar char="⚬"/>
            </a:pPr>
            <a:r>
              <a:rPr lang="en-US" sz="4046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OSBL d’habitation</a:t>
            </a:r>
          </a:p>
        </p:txBody>
      </p:sp>
      <p:sp>
        <p:nvSpPr>
          <p:cNvPr id="6" name="AutoShape 6"/>
          <p:cNvSpPr/>
          <p:nvPr/>
        </p:nvSpPr>
        <p:spPr>
          <a:xfrm rot="296475">
            <a:off x="-173616" y="10002296"/>
            <a:ext cx="14900498" cy="2871276"/>
          </a:xfrm>
          <a:prstGeom prst="rect">
            <a:avLst/>
          </a:prstGeom>
          <a:solidFill>
            <a:srgbClr val="78D3D8"/>
          </a:solid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13821893" y="2706644"/>
            <a:ext cx="4578739" cy="7215777"/>
          </a:xfrm>
          <a:custGeom>
            <a:avLst/>
            <a:gdLst/>
            <a:ahLst/>
            <a:cxnLst/>
            <a:rect l="l" t="t" r="r" b="b"/>
            <a:pathLst>
              <a:path w="4578739" h="7215777">
                <a:moveTo>
                  <a:pt x="0" y="0"/>
                </a:moveTo>
                <a:lnTo>
                  <a:pt x="4578739" y="0"/>
                </a:lnTo>
                <a:lnTo>
                  <a:pt x="4578739" y="7215778"/>
                </a:lnTo>
                <a:lnTo>
                  <a:pt x="0" y="72157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TextBox 8"/>
          <p:cNvSpPr txBox="1"/>
          <p:nvPr/>
        </p:nvSpPr>
        <p:spPr>
          <a:xfrm>
            <a:off x="761869" y="450658"/>
            <a:ext cx="16665987" cy="1318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33"/>
              </a:lnSpc>
            </a:pPr>
            <a:r>
              <a:rPr lang="en-US" sz="9739" spc="-379">
                <a:solidFill>
                  <a:srgbClr val="FFFFFF"/>
                </a:solidFill>
                <a:latin typeface="Louisville II"/>
                <a:ea typeface="Louisville II"/>
                <a:cs typeface="Louisville II"/>
                <a:sym typeface="Louisville II"/>
              </a:rPr>
              <a:t>La clé, c’est le logement social!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54330" y="2430952"/>
            <a:ext cx="9764700" cy="9542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28"/>
              </a:lnSpc>
            </a:pPr>
            <a:r>
              <a:rPr lang="en-US" sz="6139" spc="67">
                <a:solidFill>
                  <a:srgbClr val="000000"/>
                </a:solidFill>
                <a:latin typeface="Louisville II"/>
                <a:ea typeface="Louisville II"/>
                <a:cs typeface="Louisville II"/>
                <a:sym typeface="Louisville II"/>
              </a:rPr>
              <a:t>Le logement social, c’est quoi?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1029</Words>
  <Application>Microsoft Macintosh PowerPoint</Application>
  <PresentationFormat>Personnalisé</PresentationFormat>
  <Paragraphs>138</Paragraphs>
  <Slides>22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9" baseType="lpstr">
      <vt:lpstr>Louisville II</vt:lpstr>
      <vt:lpstr>Aileron Italics</vt:lpstr>
      <vt:lpstr>Arial</vt:lpstr>
      <vt:lpstr>Aileron Bold</vt:lpstr>
      <vt:lpstr>Aileron</vt:lpstr>
      <vt:lpstr>Calibri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Mettre les bouchées doubles</dc:title>
  <cp:lastModifiedBy>Véronique Laflamme</cp:lastModifiedBy>
  <cp:revision>8</cp:revision>
  <dcterms:created xsi:type="dcterms:W3CDTF">2006-08-16T00:00:00Z</dcterms:created>
  <dcterms:modified xsi:type="dcterms:W3CDTF">2025-01-28T00:58:25Z</dcterms:modified>
  <dc:identifier>DAGW2_uvq1I</dc:identifier>
</cp:coreProperties>
</file>